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68" r:id="rId4"/>
    <p:sldId id="282" r:id="rId5"/>
    <p:sldId id="285" r:id="rId6"/>
    <p:sldId id="286" r:id="rId7"/>
    <p:sldId id="287" r:id="rId8"/>
    <p:sldId id="288" r:id="rId9"/>
    <p:sldId id="289" r:id="rId10"/>
    <p:sldId id="259" r:id="rId11"/>
    <p:sldId id="260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8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9A5"/>
    <a:srgbClr val="F7E8A7"/>
    <a:srgbClr val="D4AF12"/>
    <a:srgbClr val="663300"/>
    <a:srgbClr val="613F1D"/>
    <a:srgbClr val="74600A"/>
    <a:srgbClr val="E4E4BA"/>
    <a:srgbClr val="FBEAA3"/>
    <a:srgbClr val="E2E3BB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4" autoAdjust="0"/>
    <p:restoredTop sz="94660"/>
  </p:normalViewPr>
  <p:slideViewPr>
    <p:cSldViewPr>
      <p:cViewPr>
        <p:scale>
          <a:sx n="68" d="100"/>
          <a:sy n="68" d="100"/>
        </p:scale>
        <p:origin x="-147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C4FF9-AF72-413F-867E-AC9BC7C6D5D3}" type="datetimeFigureOut">
              <a:rPr lang="uk-UA" smtClean="0"/>
              <a:pPr/>
              <a:t>07.11.2011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54188-1792-458F-BB36-D25E48FD8EC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3114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54188-1792-458F-BB36-D25E48FD8ECF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05000"/>
            <a:ext cx="9144000" cy="5524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362200"/>
            <a:ext cx="9144000" cy="3810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2F2BD3C8-31B1-4E61-87C8-49C4D1AD0250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9FCA6-77D6-46ED-AC68-1148C4AEA91E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E14AA-DEBF-489F-B215-41C593404655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0" y="838200"/>
            <a:ext cx="4495800" cy="5638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5638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518E4D73-8F35-47FD-A030-A49C24F092D0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B3B84-2381-4779-9D22-7A8A28E7CCE2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FE47D-F101-4798-AED5-D99B2389DEA1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C192A-9F8C-4AFC-95FF-B7D8019083EB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22813-7598-487D-BC3A-E9C5D609FB8E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79B0A-4BD6-4E76-82B1-938F4B9CBB85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96069-4DF5-4809-9E26-F947CA677A34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6EDCF-2160-47D3-AB66-425CD6EF87D0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75F41-1823-44C0-ACA8-88A1F2D54982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305800" y="0"/>
            <a:ext cx="838200" cy="847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FFCC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FFCC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FCC00"/>
                </a:solidFill>
                <a:latin typeface="+mn-lt"/>
              </a:defRPr>
            </a:lvl1pPr>
          </a:lstStyle>
          <a:p>
            <a:fld id="{C1BB9914-0D48-4192-9FEB-B0C9DFF30A11}" type="slidenum">
              <a:rPr lang="en-US"/>
              <a:pPr/>
              <a:t>‹№›</a:t>
            </a:fld>
            <a:endParaRPr lang="en-US"/>
          </a:p>
        </p:txBody>
      </p:sp>
      <p:pic>
        <p:nvPicPr>
          <p:cNvPr id="1032" name="Picture 8" descr="and_md_wht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01050" y="76200"/>
            <a:ext cx="666750" cy="6191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  <p:sndAc>
      <p:stSnd>
        <p:snd r:embed="rId14" name="camera.wav"/>
      </p:stSnd>
    </p:sndAc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2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0466703_clipart_dlya_photoshopa_foni_kinoplenka_grand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5000636"/>
            <a:ext cx="40005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uk-UA" sz="2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6211669"/>
            <a:ext cx="3143240" cy="646331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x" algn="tl"/>
          </a:blipFill>
          <a:ln w="28575">
            <a:solidFill>
              <a:srgbClr val="D4AF12"/>
            </a:solidFill>
          </a:ln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92919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КУРС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МЕДИАОБРАЗОВАНИЕ</a:t>
            </a:r>
            <a:endParaRPr lang="uk-U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072330" y="6357958"/>
            <a:ext cx="185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Екатерина Рыжий</a:t>
            </a:r>
            <a:endParaRPr lang="ru-RU" sz="1400" b="1" dirty="0"/>
          </a:p>
        </p:txBody>
      </p:sp>
    </p:spTree>
  </p:cSld>
  <p:clrMapOvr>
    <a:masterClrMapping/>
  </p:clrMapOvr>
  <p:transition spd="slow">
    <p:push dir="u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971590"/>
            <a:ext cx="681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_КУЛЬТУРА ОБЩЕНИЯ С ЭКРАНОМ.</a:t>
            </a:r>
          </a:p>
          <a:p>
            <a:pPr algn="ctr"/>
            <a:r>
              <a:rPr lang="ru-RU" sz="2000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РАЗВИТИЕ КРИТИЧЕСКОГО МЫШЛЕНИЯ </a:t>
            </a:r>
          </a:p>
          <a:p>
            <a:pPr algn="ctr"/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-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3644" y="1916832"/>
            <a:ext cx="385765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857488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4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38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4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3438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4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388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4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2132" y="592933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4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28794" y="592933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4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4744" y="592933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4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6644" y="592933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4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1462"/>
            <a:ext cx="9144000" cy="692946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1138805"/>
            <a:ext cx="6786610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</a:rPr>
              <a:t> 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Воспитывать - значит вырабатывать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         невосприимчивость к телевидению.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Маршалл Маклюэн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Этот фильм настолько плох,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что блокирует мое  критическое мышление.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                 из фильма «Секретные материалы»</a:t>
            </a:r>
            <a:endParaRPr lang="en-US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У богатых людей – большая библиотека. 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У бедных людей – большой телевизор.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Дэн Кеннеди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50004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4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50004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4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50004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4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4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4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50004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4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4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206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4</a:t>
            </a:r>
            <a:endParaRPr lang="uk-UA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023" y="1362662"/>
            <a:ext cx="6669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_АВТОРСКАЯ КОНЦЕПЦИЯ. </a:t>
            </a:r>
          </a:p>
          <a:p>
            <a:pPr marL="342900" indent="-342900" algn="ctr"/>
            <a:r>
              <a:rPr lang="ru-RU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ОПРЕДЕЛЕНИЕ ТЕМЫ, ИДЕИ, КОНФЛИКТА ФИЛЬМА</a:t>
            </a:r>
          </a:p>
          <a:p>
            <a:pPr algn="ctr"/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21441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5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857752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5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0003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5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5722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5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29058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5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151958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5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715008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5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442860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5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8" name="Рисунок 17" descr="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2285992"/>
            <a:ext cx="537894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928670"/>
            <a:ext cx="6500858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Попкорн - единственная область   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кинопромышленности, в которой хороший вкус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все еще что-то значит.</a:t>
            </a:r>
          </a:p>
          <a:p>
            <a:pPr algn="r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Майк Барфилд</a:t>
            </a:r>
          </a:p>
          <a:p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Фильм должен беспокоить зрителя как камешек в    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ботинке.</a:t>
            </a:r>
          </a:p>
          <a:p>
            <a:pPr algn="r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Ларс Фон Триер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В кино вместо бюста нужно показывать сердце.</a:t>
            </a:r>
          </a:p>
          <a:p>
            <a:pPr algn="r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Джина Лоллобриджида</a:t>
            </a:r>
          </a:p>
          <a:p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7500958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5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715008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5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519214" y="8762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4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929058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5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572264" y="5903279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5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857751" y="5917185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5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143108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5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000364" y="5903279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5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206307" y="5903279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5</a:t>
            </a:r>
            <a:endParaRPr lang="uk-UA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500174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uk-UA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_ФАБУЛА И СЮЖЕТ. КОМПОЗИЦИОННАЯ </a:t>
            </a:r>
          </a:p>
          <a:p>
            <a:pPr marL="342900" lvl="0" indent="-342900" algn="ctr"/>
            <a:r>
              <a:rPr lang="uk-UA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СТРУКТУРА ФИЛЬМА</a:t>
            </a:r>
          </a:p>
          <a:p>
            <a:pPr algn="ctr"/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21441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6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857752" y="5714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6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0003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6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5722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6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29058" y="5857892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6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151958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6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715008" y="5857892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6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440833" y="5857892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6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8" name="Рисунок 17" descr="foto-full-31999-279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794" y="2143116"/>
            <a:ext cx="542928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421193"/>
            <a:ext cx="6715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Кино – это жизнь, из которой вырезано всё скучное.  </a:t>
            </a:r>
          </a:p>
          <a:p>
            <a:r>
              <a:rPr lang="uk-UA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Продолжительность 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фильма должна точно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соответствовать 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выносливости мочевого пузыря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человека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Фильм должен начинаться с землетрясения, 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а потом напряжение должно нарастать вплоть до   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кульминационного пункта. </a:t>
            </a:r>
          </a:p>
          <a:p>
            <a:pPr algn="r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Альфред</a:t>
            </a:r>
            <a:r>
              <a:rPr lang="uk-UA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Хичкок</a:t>
            </a:r>
          </a:p>
          <a:p>
            <a:pPr algn="r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 </a:t>
            </a:r>
            <a:endParaRPr lang="uk-UA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В фильме должно быть начало, середина и конец,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но не обязательно именно в этом порядке.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Жан-Люк Годар </a:t>
            </a:r>
            <a:r>
              <a:rPr lang="uk-UA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21441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6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857752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6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0003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6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5722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6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29058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6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071670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6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715008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6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500942" y="588161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6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428736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_АНАЛИЗ ПЕРСОНАЖЕЙ. ДИАЛОГИ</a:t>
            </a:r>
          </a:p>
          <a:p>
            <a:pPr algn="ctr"/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21441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7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857752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7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0003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7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5722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7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18397" y="5910678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7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139767" y="5906522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7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715008" y="5902504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7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500942" y="5910678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7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9" name="Рисунок 18" descr="6 анализ персонаже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2214554"/>
            <a:ext cx="521497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628800"/>
            <a:ext cx="67151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marL="342900" indent="-342900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Трагедией немого кино были ненужные надписи, трагедия нынешнего — ненужные диалоги.</a:t>
            </a: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Клер Рене</a:t>
            </a:r>
          </a:p>
          <a:p>
            <a:pPr marL="342900" indent="-342900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Не следует нарочно делать умными героев,    </a:t>
            </a: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а нужно уметь поставить их в такие условия,</a:t>
            </a: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при которых они должны проявлять ум.</a:t>
            </a: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Дени Дидро</a:t>
            </a:r>
          </a:p>
          <a:p>
            <a:pPr marL="342900" indent="-342900"/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1441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7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857752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7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0003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7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5722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7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29058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7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071670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7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715008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7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442876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7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285860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_АНАЛИЗ ЖАНРОВЫХ СТЕРЕОТИПОВ</a:t>
            </a:r>
          </a:p>
          <a:p>
            <a:pPr algn="ctr"/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21441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8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857752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8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0003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8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5722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8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29058" y="592287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8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071670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8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715008" y="592933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8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500942" y="591641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8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8" name="Рисунок 17" descr="12468794349r68Z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2214554"/>
            <a:ext cx="542928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610742"/>
            <a:ext cx="67151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Комедия имеет намерение отображать людей худших,</a:t>
            </a: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трагедия - лучших, чем существующие.</a:t>
            </a:r>
          </a:p>
          <a:p>
            <a:pPr marL="342900" indent="-342900" algn="r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Аристотель</a:t>
            </a:r>
          </a:p>
          <a:p>
            <a:pPr marL="342900" indent="-342900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Комедии 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обычно кончаются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свадьбой. </a:t>
            </a:r>
          </a:p>
          <a:p>
            <a:pPr marL="342900" indent="-342900"/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Предполагается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что потом говорить уже не о чем.</a:t>
            </a:r>
          </a:p>
          <a:p>
            <a:pPr marL="342900" indent="-342900" algn="r"/>
            <a:r>
              <a:rPr lang="en-US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Маргарита де Блессингтон</a:t>
            </a:r>
            <a:endParaRPr lang="ru-RU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Комедия — самый трудный жанр. Напугать легче, </a:t>
            </a:r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чем рассмешить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r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Берт 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Рейнолдс </a:t>
            </a:r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21441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8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857752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8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0003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8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5722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8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29058" y="5910678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8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071670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8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715008" y="5902504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8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500958" y="5902504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8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2857496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КИНООБРАЗОВАНИЕ</a:t>
            </a:r>
            <a:endParaRPr lang="uk-UA" sz="28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357422" y="4572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Анализ, оценка, интерпретация аудиовизуальных медиатекстов</a:t>
            </a:r>
            <a:endParaRPr lang="uk-UA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О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Ь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Л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У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Д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М</a:t>
            </a:r>
            <a:endParaRPr lang="uk-UA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214422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7E8A7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_СПЕЦИФИКА ДОКУМЕНТАЛЬНОГО КИНО</a:t>
            </a:r>
          </a:p>
          <a:p>
            <a:pPr algn="ctr"/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21441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857752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0003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5722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29058" y="592287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071670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701430" y="5901776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430684" y="5904218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9" name="Рисунок 18" descr="36e0fc8b4db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2143116"/>
            <a:ext cx="535785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428736"/>
            <a:ext cx="6715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marL="342900" indent="-342900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В игровом кино режиссер — это бог,</a:t>
            </a: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а в документальном Бог — режиссер. </a:t>
            </a: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Алфред Хичкок</a:t>
            </a:r>
          </a:p>
          <a:p>
            <a:pPr algn="ctr"/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21441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857752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0003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5722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29058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071670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715008" y="586191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444514" y="5865928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428736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150294" y="571480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10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793632" y="571480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10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936244" y="571480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10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508144" y="571480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10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864938" y="5857892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10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007550" y="592933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10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650888" y="5929330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10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436838" y="5857892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10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8" name="Рисунок 17" descr="8,9 авт,докумен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2214554"/>
            <a:ext cx="571504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1357290" y="1214422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_СПЕЦИФИКА АВТОРСКОГО КИНО</a:t>
            </a:r>
          </a:p>
          <a:p>
            <a:pPr algn="ctr"/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268760"/>
            <a:ext cx="6715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marL="342900" indent="-342900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Режиссер — это Колумб на корабле. </a:t>
            </a:r>
          </a:p>
          <a:p>
            <a:pPr marL="342900" indent="-342900"/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Он хочет открыть Америку, </a:t>
            </a:r>
          </a:p>
          <a:p>
            <a:pPr marL="342900" indent="-342900"/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а команда хочет домой. </a:t>
            </a: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Федерико Феллини</a:t>
            </a:r>
          </a:p>
          <a:p>
            <a:pPr algn="ctr"/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21441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857752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0003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572264" y="57148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29058" y="5857892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071670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715008" y="5929330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500958" y="5857892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9</a:t>
            </a:r>
            <a:endParaRPr lang="uk-UA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solidFill>
            <a:srgbClr val="F7E8A7"/>
          </a:solid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21" name="Рисунок 20" descr="i34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5786446" y="5596116"/>
            <a:ext cx="33575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smtClean="0">
                <a:solidFill>
                  <a:srgbClr val="FFFF00"/>
                </a:solidFill>
              </a:rPr>
              <a:t>www. mediagram.ru/library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smtClean="0">
                <a:solidFill>
                  <a:srgbClr val="FFFF00"/>
                </a:solidFill>
              </a:rPr>
              <a:t>www.ifap.ru/library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push dir="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1381039" y="1628800"/>
            <a:ext cx="638192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1. Кинообразование как составная часть медиаобразования</a:t>
            </a:r>
          </a:p>
          <a:p>
            <a:pPr marL="342900" indent="-342900" algn="just"/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2. Двойственная </a:t>
            </a:r>
            <a:r>
              <a:rPr lang="ru-RU" sz="16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природа фильма – медиапродукт и </a:t>
            </a:r>
          </a:p>
          <a:p>
            <a:pPr marL="342900" indent="-342900" algn="just"/>
            <a:r>
              <a:rPr lang="ru-RU" sz="16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произведение искусства</a:t>
            </a:r>
          </a:p>
          <a:p>
            <a:pPr marL="342900" indent="-342900" algn="just"/>
            <a:r>
              <a:rPr lang="ru-RU" sz="16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 «Недуги» современного зрителя (видеомания, </a:t>
            </a:r>
          </a:p>
          <a:p>
            <a:pPr marL="342900" indent="-342900" algn="just"/>
            <a:r>
              <a:rPr lang="ru-RU" sz="16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видеоклипизм)</a:t>
            </a:r>
          </a:p>
          <a:p>
            <a:pPr marL="342900" indent="-342900" algn="just"/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4. Культура </a:t>
            </a:r>
            <a:r>
              <a:rPr lang="ru-RU" sz="16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общения с </a:t>
            </a:r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экраном. Развитие критического</a:t>
            </a:r>
          </a:p>
          <a:p>
            <a:pPr marL="342900" indent="-342900" algn="just"/>
            <a:r>
              <a:rPr lang="ru-RU" sz="16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мышления</a:t>
            </a:r>
          </a:p>
          <a:p>
            <a:pPr marL="342900" indent="-342900" algn="just"/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5. Авторская концепция. Определение темы, идеи, </a:t>
            </a:r>
          </a:p>
          <a:p>
            <a:pPr marL="342900" indent="-342900" algn="just"/>
            <a:r>
              <a:rPr lang="ru-RU" sz="16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конфликта фильма</a:t>
            </a:r>
          </a:p>
          <a:p>
            <a:pPr marL="342900" indent="-342900"/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6. Фабула и сюжет. Композиционная структура фильма</a:t>
            </a:r>
          </a:p>
          <a:p>
            <a:pPr marL="342900" indent="-342900"/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7. Анализ персонажей. Диалоги</a:t>
            </a:r>
          </a:p>
          <a:p>
            <a:pPr marL="342900" indent="-342900"/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8. Анализ жанровых стереотипов</a:t>
            </a:r>
          </a:p>
          <a:p>
            <a:pPr marL="342900" indent="-342900"/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9. Специфика документального кино</a:t>
            </a:r>
          </a:p>
          <a:p>
            <a:pPr marL="342900" indent="-342900"/>
            <a:r>
              <a:rPr lang="ru-RU" sz="1600" b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10. Специфика </a:t>
            </a:r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авторского кино</a:t>
            </a:r>
          </a:p>
          <a:p>
            <a:pPr marL="342900" indent="-342900" algn="just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П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Л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Н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А</a:t>
            </a:r>
            <a:endParaRPr lang="uk-UA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375002"/>
            <a:ext cx="67151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000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_КИНООБРАЗОВАНИЕ </a:t>
            </a:r>
            <a:r>
              <a:rPr lang="ru-RU" sz="2000" b="1" dirty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КАК СОСТАВНАЯ ЧАСТЬ МЕДИАОБРАЗОВАНИЯ</a:t>
            </a:r>
          </a:p>
          <a:p>
            <a:pPr marL="342900" indent="-342900" algn="ctr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1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182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1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32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1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6644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1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0100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1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6050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1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438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1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950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1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23" name="Рисунок 22" descr="1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2147677"/>
            <a:ext cx="6455070" cy="343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20490441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8794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1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182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1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32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1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6644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1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0100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1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6050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1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438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1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950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1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14" y="1256633"/>
            <a:ext cx="67151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ru-RU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Выгоднее вложить один доллар в СМИ, чем десять </a:t>
            </a: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долларов в оружие: оружие вряд ли заговорит, </a:t>
            </a: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а СМИ с утра до ночи не закрывают рта. </a:t>
            </a:r>
          </a:p>
          <a:p>
            <a:pPr marL="342900" indent="-342900" algn="r"/>
            <a:r>
              <a:rPr lang="uk-UA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Ричард Никсон</a:t>
            </a:r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Кино состоит из экрана и множества кресел,</a:t>
            </a: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которые нужно заполнить.</a:t>
            </a: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Хичкок Альфред</a:t>
            </a:r>
          </a:p>
          <a:p>
            <a:pPr marL="342900" indent="-342900"/>
            <a:endParaRPr lang="uk-UA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uk-UA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Чего ради люди будут платить немалые деньги, </a:t>
            </a:r>
          </a:p>
          <a:p>
            <a:pPr marL="342900" indent="-342900"/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чтобы выйти из дому и посмотреть плохое кино, </a:t>
            </a: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если они могут оставаться дома и бесплатно </a:t>
            </a:r>
          </a:p>
          <a:p>
            <a:pPr marL="342900" indent="-342900"/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смотреть плохое телевидение?</a:t>
            </a:r>
          </a:p>
          <a:p>
            <a:pPr marL="342900" indent="-34290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Сэмюэл Голдвин</a:t>
            </a:r>
          </a:p>
          <a:p>
            <a:pPr marL="342900" indent="-342900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948942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428736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_ДВОЙСТВЕННАЯ ПРИРОДА ФИЛЬМА – </a:t>
            </a:r>
          </a:p>
          <a:p>
            <a:pPr marL="342900" indent="-342900" algn="ctr"/>
            <a:r>
              <a:rPr lang="ru-RU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МЕДИАПРОДУКТ И ПРОИЗВЕДЕНИЕ ИСКУССТВА</a:t>
            </a:r>
          </a:p>
          <a:p>
            <a:pPr algn="ctr"/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2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2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2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2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2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2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94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2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6644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2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7" name="Рисунок 16" descr="x_5c815a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2352066"/>
            <a:ext cx="557216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5273487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54974" y="1556792"/>
            <a:ext cx="678661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 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Великое искусство кино состоит не в движении       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мускулов лица или тела, а в движении мысли и души.</a:t>
            </a:r>
          </a:p>
          <a:p>
            <a:pPr algn="r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Луиза Брукс</a:t>
            </a:r>
          </a:p>
          <a:p>
            <a:pPr algn="r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 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Сняться в плохом фильме - все равно,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                   что плюнуть в вечность.</a:t>
            </a:r>
          </a:p>
          <a:p>
            <a:pPr algn="r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Фаина Раневская</a:t>
            </a:r>
            <a:endParaRPr lang="ru-RU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Если фильм имеет успех, это бизнес.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Если фильм не имеет успеха, это искусство. </a:t>
            </a:r>
            <a:endParaRPr lang="en-US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Карло Понти</a:t>
            </a:r>
            <a:endParaRPr lang="ru-RU" sz="11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56993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2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2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5438" y="60154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2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4266" y="59260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2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2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2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2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7690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</a:rPr>
              <a:t>2</a:t>
            </a:r>
            <a:endParaRPr lang="uk-UA" sz="20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55386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8794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3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182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3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32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3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6644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3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0100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3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6050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3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438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3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950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3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1027524" y="1431008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_«</a:t>
            </a:r>
            <a:r>
              <a:rPr lang="ru-RU" b="1" dirty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НЕДУГИ» СОВРЕМЕННОГО </a:t>
            </a:r>
            <a:r>
              <a:rPr lang="ru-RU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ЗРИТЕЛЯ</a:t>
            </a:r>
          </a:p>
          <a:p>
            <a:pPr marL="342900" indent="-342900" algn="ctr"/>
            <a:r>
              <a:rPr lang="ru-RU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smtClean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ВИДЕОМАНИЯ, ВИДЕОКЛИПИЗМ</a:t>
            </a:r>
            <a:r>
              <a:rPr lang="ru-RU" b="1" dirty="0">
                <a:solidFill>
                  <a:srgbClr val="F7E8A7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uk-UA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2204864"/>
            <a:ext cx="6096170" cy="334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8294798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7579203691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8794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3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182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3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32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3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6644" y="5714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3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0100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3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6050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3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438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3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950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3</a:t>
            </a:r>
            <a:endParaRPr lang="uk-UA" sz="2000" b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582316"/>
            <a:ext cx="681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Два 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величайших изобретения в истории:              </a:t>
            </a:r>
          </a:p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книгопечатание, усадившее нас за книги,   </a:t>
            </a:r>
          </a:p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и телевидение, оторвавшее нас от них. </a:t>
            </a:r>
          </a:p>
          <a:p>
            <a:pPr algn="r"/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Жорж Элгози</a:t>
            </a:r>
          </a:p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Некоторые телепрограммы напоминают жвачку для глаз. Джон Мейсон Браун</a:t>
            </a:r>
          </a:p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Телевидение интереснее, чем люди. Иначе в углах   </a:t>
            </a:r>
          </a:p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наших комнат стояли бы люди, а не телевизоры.</a:t>
            </a:r>
          </a:p>
          <a:p>
            <a:pPr algn="r"/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Алан Корен</a:t>
            </a:r>
          </a:p>
        </p:txBody>
      </p:sp>
    </p:spTree>
    <p:extLst>
      <p:ext uri="{BB962C8B-B14F-4D97-AF65-F5344CB8AC3E}">
        <p14:creationId xmlns="" xmlns:p14="http://schemas.microsoft.com/office/powerpoint/2010/main" val="824589841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persand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lly_mi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silly_mi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762</Words>
  <Application>Microsoft Office PowerPoint</Application>
  <PresentationFormat>Екран (4:3)</PresentationFormat>
  <Paragraphs>340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ampersand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eclipsed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352</cp:revision>
  <dcterms:created xsi:type="dcterms:W3CDTF">2011-10-21T07:01:09Z</dcterms:created>
  <dcterms:modified xsi:type="dcterms:W3CDTF">2011-11-07T11:33:48Z</dcterms:modified>
</cp:coreProperties>
</file>