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29433" y="2805804"/>
            <a:ext cx="8791575" cy="2387600"/>
          </a:xfrm>
        </p:spPr>
        <p:txBody>
          <a:bodyPr>
            <a:normAutofit fontScale="90000"/>
          </a:bodyPr>
          <a:lstStyle/>
          <a:p>
            <a:r>
              <a:rPr lang="uk-UA" dirty="0"/>
              <a:t>ГАЛЬВАНІЧНІ ВЛАСТИВОСТІ ХАРЧОВИХ ПРОДУКТІВ. СТВОРЕННЯ ЗАРЯДНОГО ПРИСТРОЮ НА ОСНОВІ ГАЛЬВАНІЧНИХ ВЛАСТИВОСТЕЙ ПРОДУКТІВ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650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9223" y="974140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Використання </a:t>
            </a:r>
            <a:r>
              <a:rPr lang="uk-UA" dirty="0" err="1"/>
              <a:t>біоматеріалу</a:t>
            </a:r>
            <a:r>
              <a:rPr lang="uk-UA" dirty="0"/>
              <a:t> для отримання електроенергії заснований на ще одній проблемі сучасності - утилізації відходів діяльності людини. Це побутові та, зокрема, харчові відходи. 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59" y="2632705"/>
            <a:ext cx="4276826" cy="351142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64" y="2632705"/>
            <a:ext cx="4276826" cy="34552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329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745958"/>
            <a:ext cx="9905999" cy="2805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У 2010 році, компанія </a:t>
            </a:r>
            <a:r>
              <a:rPr lang="en-US" dirty="0"/>
              <a:t>Sony</a:t>
            </a:r>
            <a:r>
              <a:rPr lang="uk-UA" dirty="0"/>
              <a:t> на науковому конгресі в США представила</a:t>
            </a:r>
            <a:r>
              <a:rPr lang="ru-RU" dirty="0"/>
              <a:t> </a:t>
            </a:r>
            <a:r>
              <a:rPr lang="uk-UA" dirty="0"/>
              <a:t>батарейку, яка працює на фруктовому соку. Якщо «заправити» в таку батарейку 8 мл соку, то вона зможе пропрацювати протягом однієї години. Застосовуватися новинка може в </a:t>
            </a:r>
            <a:r>
              <a:rPr lang="uk-UA" dirty="0" err="1"/>
              <a:t>плеєрах</a:t>
            </a:r>
            <a:r>
              <a:rPr lang="uk-UA" dirty="0"/>
              <a:t>, мобільних телефонах.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56" y="3118184"/>
            <a:ext cx="4994910" cy="3124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41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6" y="565066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А група вчених з Великобританії створила комп'ютер, джерелом живлення для якого є картопля. За основу був узятий старий комп'ютер з малопотужним процесором Iпtе1 386. У нього, замість жорсткого диска поставили карту пам'яті на 2 мегабайта. Живиться цей пристрій  за допомогою 12 картоплин, які змінюються кожні 12 днів.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Картинки по запросу компьютер на картош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70" y="3141814"/>
            <a:ext cx="6582109" cy="34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25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1" y="853822"/>
            <a:ext cx="9905999" cy="235466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dirty="0"/>
              <a:t>Коли цинковий гвинт контактує з лимонною кислотою, починаються дві хімічні реакції. Одна реакція - окислення: кислота починає забирати атоми цинку з поверхні гвинта. Два електрона йдуть з кожного атома цинку, надаючи атому позитивний заряд. Заряджені атоми цинку - іони цинку, залишаються в лимоні: у темній області близько гвинта через деякий час.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54" y="3208483"/>
            <a:ext cx="2356870" cy="345700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313" y="3116269"/>
            <a:ext cx="2356870" cy="3457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646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476" y="589129"/>
            <a:ext cx="9905999" cy="268345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dirty="0"/>
              <a:t>Інша реакція - відновлення, в ній задіяні позитивно заряджені атоми водню - іони водню в лимонній кислоті близько гвинта.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мідь може притягувати багато вільних електронів, що випускаються цинком. Але процес не відбувається до тих пір, поки між мідним і цинковим електродами немає зв'язку. Коли між електродами встановлюється електричний зв'язок (провід), то мідь притягує електрони з гвинта і повертає їх через ланцюг.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55" y="3272588"/>
            <a:ext cx="2443998" cy="330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276" y="3272587"/>
            <a:ext cx="2443998" cy="33034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32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2969" y="781635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Напруга лимонної батарейки викликається різницею між здатністю цинку і міді віддавати електрони. Електричний струм, що видається батарейкою, серед усього іншого, залежить від кількості електронів, що спускаються хімічною реакцією.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68" y="2893093"/>
            <a:ext cx="4572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57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908" y="781635"/>
            <a:ext cx="6053472" cy="59079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dirty="0"/>
              <a:t>У нашому проекті була досліджена можливість отримання джерел живлення з фруктів і овочів, а так само визначено від чого залежить потужність  такого джерела живлення.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Як і у всіх дослідженнях різних властивостей і взаємодій існує поняття "контрольна група". Поставивши собі за мету дослідити гальванічні властивості харчових продуктів виникла необхідність порівняння результатів з еталоном, в якості якого взято 15% -ний розчин лимонної кислоти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403"/>
          <a:stretch/>
        </p:blipFill>
        <p:spPr>
          <a:xfrm>
            <a:off x="7225881" y="1239754"/>
            <a:ext cx="3629025" cy="44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08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690" y="386766"/>
            <a:ext cx="4920414" cy="46424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937928" y="5293894"/>
            <a:ext cx="6047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Схема підключення обладнання до першого експерименту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2323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659986"/>
              </p:ext>
            </p:extLst>
          </p:nvPr>
        </p:nvGraphicFramePr>
        <p:xfrm>
          <a:off x="2158631" y="1275347"/>
          <a:ext cx="7803515" cy="46543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17733">
                  <a:extLst>
                    <a:ext uri="{9D8B030D-6E8A-4147-A177-3AD203B41FA5}">
                      <a16:colId xmlns:a16="http://schemas.microsoft.com/office/drawing/2014/main" val="2199987894"/>
                    </a:ext>
                  </a:extLst>
                </a:gridCol>
                <a:gridCol w="819919">
                  <a:extLst>
                    <a:ext uri="{9D8B030D-6E8A-4147-A177-3AD203B41FA5}">
                      <a16:colId xmlns:a16="http://schemas.microsoft.com/office/drawing/2014/main" val="3690331817"/>
                    </a:ext>
                  </a:extLst>
                </a:gridCol>
                <a:gridCol w="917733">
                  <a:extLst>
                    <a:ext uri="{9D8B030D-6E8A-4147-A177-3AD203B41FA5}">
                      <a16:colId xmlns:a16="http://schemas.microsoft.com/office/drawing/2014/main" val="2900483275"/>
                    </a:ext>
                  </a:extLst>
                </a:gridCol>
                <a:gridCol w="1019144">
                  <a:extLst>
                    <a:ext uri="{9D8B030D-6E8A-4147-A177-3AD203B41FA5}">
                      <a16:colId xmlns:a16="http://schemas.microsoft.com/office/drawing/2014/main" val="566376696"/>
                    </a:ext>
                  </a:extLst>
                </a:gridCol>
                <a:gridCol w="1019144">
                  <a:extLst>
                    <a:ext uri="{9D8B030D-6E8A-4147-A177-3AD203B41FA5}">
                      <a16:colId xmlns:a16="http://schemas.microsoft.com/office/drawing/2014/main" val="3400020384"/>
                    </a:ext>
                  </a:extLst>
                </a:gridCol>
                <a:gridCol w="819919">
                  <a:extLst>
                    <a:ext uri="{9D8B030D-6E8A-4147-A177-3AD203B41FA5}">
                      <a16:colId xmlns:a16="http://schemas.microsoft.com/office/drawing/2014/main" val="1488329160"/>
                    </a:ext>
                  </a:extLst>
                </a:gridCol>
                <a:gridCol w="1066613">
                  <a:extLst>
                    <a:ext uri="{9D8B030D-6E8A-4147-A177-3AD203B41FA5}">
                      <a16:colId xmlns:a16="http://schemas.microsoft.com/office/drawing/2014/main" val="3794090931"/>
                    </a:ext>
                  </a:extLst>
                </a:gridCol>
                <a:gridCol w="1019864">
                  <a:extLst>
                    <a:ext uri="{9D8B030D-6E8A-4147-A177-3AD203B41FA5}">
                      <a16:colId xmlns:a16="http://schemas.microsoft.com/office/drawing/2014/main" val="1346722792"/>
                    </a:ext>
                  </a:extLst>
                </a:gridCol>
                <a:gridCol w="203446">
                  <a:extLst>
                    <a:ext uri="{9D8B030D-6E8A-4147-A177-3AD203B41FA5}">
                      <a16:colId xmlns:a16="http://schemas.microsoft.com/office/drawing/2014/main" val="877193360"/>
                    </a:ext>
                  </a:extLst>
                </a:gridCol>
              </a:tblGrid>
              <a:tr h="26373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№ заміру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Концентрація розчину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позитивний електрод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негативний електрод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Відстань між електродами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напруга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1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1100073"/>
                  </a:ext>
                </a:extLst>
              </a:tr>
              <a:tr h="11261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Матеріал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Площа, кв.см.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Матеріал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Площа, кв.см.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102520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15%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мідь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цинк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007718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62639"/>
                  </a:ext>
                </a:extLst>
              </a:tr>
              <a:tr h="30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30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825784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3599801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15%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мідь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цинк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426862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5156291"/>
                  </a:ext>
                </a:extLst>
              </a:tr>
              <a:tr h="30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489280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0196591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15%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мідь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цинк</a:t>
                      </a:r>
                      <a:endParaRPr lang="ru-RU" sz="1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2,5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3881904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5,0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122368"/>
                  </a:ext>
                </a:extLst>
              </a:tr>
              <a:tr h="3005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7,5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0.96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830411"/>
                  </a:ext>
                </a:extLst>
              </a:tr>
              <a:tr h="26253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5186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35704" y="577513"/>
            <a:ext cx="6737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 defTabSz="914400" eaLnBrk="0" fontAlgn="base" hangingPunct="0">
              <a:spcBef>
                <a:spcPct val="0"/>
              </a:spcBef>
              <a:spcAft>
                <a:spcPct val="0"/>
              </a:spcAft>
              <a:defRPr b="1"/>
            </a:lvl1pPr>
          </a:lstStyle>
          <a:p>
            <a:r>
              <a:rPr lang="uk-UA" altLang="ru-RU" dirty="0"/>
              <a:t>Залежність напруги від площі електродів без навантаження</a:t>
            </a:r>
            <a:endParaRPr lang="ru-RU" altLang="ru-RU" dirty="0"/>
          </a:p>
          <a:p>
            <a:endParaRPr lang="ru-RU" alt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942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021" y="685382"/>
            <a:ext cx="5083759" cy="540259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dirty="0"/>
              <a:t>Пояснення того, що спостерігалось в ході експерименту:</a:t>
            </a:r>
            <a:endParaRPr lang="ru-RU" dirty="0"/>
          </a:p>
          <a:p>
            <a:pPr lvl="0" algn="just"/>
            <a:r>
              <a:rPr lang="uk-UA" dirty="0"/>
              <a:t>В ході експерименту ми спостерігали за зміною показань вольтметра</a:t>
            </a:r>
            <a:endParaRPr lang="ru-RU" dirty="0"/>
          </a:p>
          <a:p>
            <a:pPr lvl="0" algn="just"/>
            <a:r>
              <a:rPr lang="uk-UA" dirty="0"/>
              <a:t>Також у результаті хімічної реакції на дні ємкості з розчином утворилися бульбашки водню.</a:t>
            </a:r>
            <a:endParaRPr lang="ru-RU" dirty="0"/>
          </a:p>
          <a:p>
            <a:pPr lvl="0" algn="just"/>
            <a:r>
              <a:rPr lang="uk-UA" dirty="0"/>
              <a:t>Після серії експериментів спостерігається значне зменшення цинку на цинковій пластині.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Таким чином ми з’ясували що напруга суттєво не змінюється при зміні площі чи відстані між електродами.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538" y="1200692"/>
            <a:ext cx="5829300" cy="4371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1382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8552" y="1197927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Отримання електроенергії - одна з найважливіших проблем людства. Неможливо навіть уявити собі сучасну цивілізацію, позбавлену електрики. Можна - але це сценарій для нового фільму - апокаліпсису.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52" y="2717324"/>
            <a:ext cx="4893893" cy="32034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493" y="2717324"/>
            <a:ext cx="4800760" cy="32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313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17" y="621282"/>
            <a:ext cx="3818455" cy="3902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38876" y="4740443"/>
            <a:ext cx="5952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Схема підключення обладнання до другого експерименту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7188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8643"/>
              </p:ext>
            </p:extLst>
          </p:nvPr>
        </p:nvGraphicFramePr>
        <p:xfrm>
          <a:off x="1449230" y="1217254"/>
          <a:ext cx="9643884" cy="53357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30561">
                  <a:extLst>
                    <a:ext uri="{9D8B030D-6E8A-4147-A177-3AD203B41FA5}">
                      <a16:colId xmlns:a16="http://schemas.microsoft.com/office/drawing/2014/main" val="3615589677"/>
                    </a:ext>
                  </a:extLst>
                </a:gridCol>
                <a:gridCol w="1026042">
                  <a:extLst>
                    <a:ext uri="{9D8B030D-6E8A-4147-A177-3AD203B41FA5}">
                      <a16:colId xmlns:a16="http://schemas.microsoft.com/office/drawing/2014/main" val="472946198"/>
                    </a:ext>
                  </a:extLst>
                </a:gridCol>
                <a:gridCol w="1030561">
                  <a:extLst>
                    <a:ext uri="{9D8B030D-6E8A-4147-A177-3AD203B41FA5}">
                      <a16:colId xmlns:a16="http://schemas.microsoft.com/office/drawing/2014/main" val="3792670278"/>
                    </a:ext>
                  </a:extLst>
                </a:gridCol>
                <a:gridCol w="1030561">
                  <a:extLst>
                    <a:ext uri="{9D8B030D-6E8A-4147-A177-3AD203B41FA5}">
                      <a16:colId xmlns:a16="http://schemas.microsoft.com/office/drawing/2014/main" val="2991155866"/>
                    </a:ext>
                  </a:extLst>
                </a:gridCol>
                <a:gridCol w="1030561">
                  <a:extLst>
                    <a:ext uri="{9D8B030D-6E8A-4147-A177-3AD203B41FA5}">
                      <a16:colId xmlns:a16="http://schemas.microsoft.com/office/drawing/2014/main" val="2661138776"/>
                    </a:ext>
                  </a:extLst>
                </a:gridCol>
                <a:gridCol w="1030561">
                  <a:extLst>
                    <a:ext uri="{9D8B030D-6E8A-4147-A177-3AD203B41FA5}">
                      <a16:colId xmlns:a16="http://schemas.microsoft.com/office/drawing/2014/main" val="872561342"/>
                    </a:ext>
                  </a:extLst>
                </a:gridCol>
                <a:gridCol w="1280970">
                  <a:extLst>
                    <a:ext uri="{9D8B030D-6E8A-4147-A177-3AD203B41FA5}">
                      <a16:colId xmlns:a16="http://schemas.microsoft.com/office/drawing/2014/main" val="1748146025"/>
                    </a:ext>
                  </a:extLst>
                </a:gridCol>
                <a:gridCol w="1153506">
                  <a:extLst>
                    <a:ext uri="{9D8B030D-6E8A-4147-A177-3AD203B41FA5}">
                      <a16:colId xmlns:a16="http://schemas.microsoft.com/office/drawing/2014/main" val="1041021208"/>
                    </a:ext>
                  </a:extLst>
                </a:gridCol>
                <a:gridCol w="1030561">
                  <a:extLst>
                    <a:ext uri="{9D8B030D-6E8A-4147-A177-3AD203B41FA5}">
                      <a16:colId xmlns:a16="http://schemas.microsoft.com/office/drawing/2014/main" val="2718960987"/>
                    </a:ext>
                  </a:extLst>
                </a:gridCol>
              </a:tblGrid>
              <a:tr h="58558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№ заміру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Концентрація розчину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позитивний електрод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негативний електрод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Відстань між електродами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мм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напруга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Сила струму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мА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331052421"/>
                  </a:ext>
                </a:extLst>
              </a:tr>
              <a:tr h="1126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Матеріал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Площа, кв.см.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Матеріал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Площа, кв.см.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699773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15%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мідь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цинк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1.32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2570239859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1.88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644731533"/>
                  </a:ext>
                </a:extLst>
              </a:tr>
              <a:tr h="310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2.31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326853106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3606281109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15%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мідь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цинк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1.28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279570416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1.71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406223931"/>
                  </a:ext>
                </a:extLst>
              </a:tr>
              <a:tr h="310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2.03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2530819945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466655348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15%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мідь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цинк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2,5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0.01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1.25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3546848708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5,0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1.65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60646919"/>
                  </a:ext>
                </a:extLst>
              </a:tr>
              <a:tr h="310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7,5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70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0.02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1.90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753213527"/>
                  </a:ext>
                </a:extLst>
              </a:tr>
              <a:tr h="2927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7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3481" marR="103481" marT="0" marB="0"/>
                </a:tc>
                <a:extLst>
                  <a:ext uri="{0D108BD9-81ED-4DB2-BD59-A6C34878D82A}">
                    <a16:rowId xmlns:a16="http://schemas.microsoft.com/office/drawing/2014/main" val="17166336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91086" y="234039"/>
            <a:ext cx="6160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b="1" dirty="0"/>
              <a:t>Залежність напруги від площі електродів з навантаженням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1272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41" y="788131"/>
            <a:ext cx="5027345" cy="463971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6" y="788131"/>
            <a:ext cx="5125453" cy="46397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0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15" y="1106905"/>
            <a:ext cx="5269909" cy="4585954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58" y="1106905"/>
            <a:ext cx="5077326" cy="4585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39119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221" y="1147600"/>
            <a:ext cx="4954442" cy="4501687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" y="1147600"/>
            <a:ext cx="4954443" cy="4603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773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328" y="1094576"/>
            <a:ext cx="5041833" cy="481432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7" y="1175194"/>
            <a:ext cx="5041833" cy="4653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076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6719" y="565065"/>
            <a:ext cx="5307513" cy="59079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Пояснення</a:t>
            </a:r>
            <a:r>
              <a:rPr lang="ru-RU" dirty="0"/>
              <a:t> того, що </a:t>
            </a:r>
            <a:r>
              <a:rPr lang="ru-RU" dirty="0" err="1"/>
              <a:t>спостерігалось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1)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експерименту</a:t>
            </a:r>
            <a:r>
              <a:rPr lang="ru-RU" dirty="0"/>
              <a:t> ми </a:t>
            </a:r>
            <a:r>
              <a:rPr lang="ru-RU" dirty="0" err="1"/>
              <a:t>спостерігали</a:t>
            </a:r>
            <a:r>
              <a:rPr lang="ru-RU" dirty="0"/>
              <a:t> за </a:t>
            </a:r>
            <a:r>
              <a:rPr lang="ru-RU" dirty="0" err="1"/>
              <a:t>зміною</a:t>
            </a:r>
            <a:r>
              <a:rPr lang="ru-RU" dirty="0"/>
              <a:t> </a:t>
            </a:r>
            <a:r>
              <a:rPr lang="ru-RU" dirty="0" err="1"/>
              <a:t>показань</a:t>
            </a:r>
            <a:r>
              <a:rPr lang="ru-RU" dirty="0"/>
              <a:t> вольтметра і амперметра.</a:t>
            </a:r>
          </a:p>
          <a:p>
            <a:pPr marL="0" indent="0">
              <a:buNone/>
            </a:pPr>
            <a:r>
              <a:rPr lang="ru-RU" dirty="0"/>
              <a:t>2) </a:t>
            </a:r>
            <a:r>
              <a:rPr lang="ru-RU" dirty="0" err="1"/>
              <a:t>Також</a:t>
            </a:r>
            <a:r>
              <a:rPr lang="ru-RU" dirty="0"/>
              <a:t> у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реакції</a:t>
            </a:r>
            <a:r>
              <a:rPr lang="ru-RU" dirty="0"/>
              <a:t> на </a:t>
            </a:r>
            <a:r>
              <a:rPr lang="ru-RU" dirty="0" err="1"/>
              <a:t>дні</a:t>
            </a:r>
            <a:r>
              <a:rPr lang="ru-RU" dirty="0"/>
              <a:t> </a:t>
            </a:r>
            <a:r>
              <a:rPr lang="ru-RU" dirty="0" err="1"/>
              <a:t>ємності</a:t>
            </a:r>
            <a:r>
              <a:rPr lang="ru-RU" dirty="0"/>
              <a:t> з </a:t>
            </a:r>
            <a:r>
              <a:rPr lang="ru-RU" dirty="0" err="1"/>
              <a:t>розчином</a:t>
            </a:r>
            <a:r>
              <a:rPr lang="ru-RU" dirty="0"/>
              <a:t> </a:t>
            </a:r>
            <a:r>
              <a:rPr lang="ru-RU" dirty="0" err="1"/>
              <a:t>утворилися</a:t>
            </a:r>
            <a:r>
              <a:rPr lang="ru-RU" dirty="0"/>
              <a:t> </a:t>
            </a:r>
            <a:r>
              <a:rPr lang="ru-RU" dirty="0" err="1"/>
              <a:t>бульбашки</a:t>
            </a:r>
            <a:r>
              <a:rPr lang="ru-RU" dirty="0"/>
              <a:t> </a:t>
            </a:r>
            <a:r>
              <a:rPr lang="ru-RU" dirty="0" err="1"/>
              <a:t>водню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3)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серії</a:t>
            </a:r>
            <a:r>
              <a:rPr lang="ru-RU" dirty="0"/>
              <a:t> </a:t>
            </a:r>
            <a:r>
              <a:rPr lang="ru-RU" dirty="0" err="1"/>
              <a:t>експериментів</a:t>
            </a:r>
            <a:r>
              <a:rPr lang="ru-RU" dirty="0"/>
              <a:t> </a:t>
            </a:r>
            <a:r>
              <a:rPr lang="ru-RU" dirty="0" err="1"/>
              <a:t>спостерігається</a:t>
            </a:r>
            <a:r>
              <a:rPr lang="ru-RU" dirty="0"/>
              <a:t> </a:t>
            </a:r>
            <a:r>
              <a:rPr lang="ru-RU" dirty="0" err="1"/>
              <a:t>значне</a:t>
            </a:r>
            <a:r>
              <a:rPr lang="ru-RU" dirty="0"/>
              <a:t> </a:t>
            </a:r>
            <a:r>
              <a:rPr lang="ru-RU" dirty="0" err="1"/>
              <a:t>зменшення</a:t>
            </a:r>
            <a:r>
              <a:rPr lang="ru-RU" dirty="0"/>
              <a:t> цинку на </a:t>
            </a:r>
            <a:r>
              <a:rPr lang="ru-RU" dirty="0" err="1"/>
              <a:t>цинковій</a:t>
            </a:r>
            <a:r>
              <a:rPr lang="ru-RU" dirty="0"/>
              <a:t> </a:t>
            </a:r>
            <a:r>
              <a:rPr lang="ru-RU" dirty="0" err="1"/>
              <a:t>пластині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Картинки по запросу батарейки з овочів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9320" r="4912" b="13926"/>
          <a:stretch/>
        </p:blipFill>
        <p:spPr bwMode="auto">
          <a:xfrm>
            <a:off x="6184232" y="1455821"/>
            <a:ext cx="5702968" cy="421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7320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7349" y="4379493"/>
            <a:ext cx="9905999" cy="2478507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За результатами дослідів побудовані графіки залежності сили струму від площі електродів.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14" y="487846"/>
            <a:ext cx="5638834" cy="3891648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349" y="487846"/>
            <a:ext cx="5638834" cy="3891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6256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Рисунок 4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49" y="461619"/>
            <a:ext cx="8597416" cy="2209391"/>
          </a:xfrm>
          <a:prstGeom prst="rect">
            <a:avLst/>
          </a:prstGeom>
        </p:spPr>
      </p:pic>
      <p:pic>
        <p:nvPicPr>
          <p:cNvPr id="579" name="Рисунок 5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747" y="3152273"/>
            <a:ext cx="8708618" cy="29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8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777951"/>
              </p:ext>
            </p:extLst>
          </p:nvPr>
        </p:nvGraphicFramePr>
        <p:xfrm>
          <a:off x="2093496" y="925143"/>
          <a:ext cx="7812762" cy="571628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29328">
                  <a:extLst>
                    <a:ext uri="{9D8B030D-6E8A-4147-A177-3AD203B41FA5}">
                      <a16:colId xmlns:a16="http://schemas.microsoft.com/office/drawing/2014/main" val="3002771806"/>
                    </a:ext>
                  </a:extLst>
                </a:gridCol>
                <a:gridCol w="1036027">
                  <a:extLst>
                    <a:ext uri="{9D8B030D-6E8A-4147-A177-3AD203B41FA5}">
                      <a16:colId xmlns:a16="http://schemas.microsoft.com/office/drawing/2014/main" val="2860970890"/>
                    </a:ext>
                  </a:extLst>
                </a:gridCol>
                <a:gridCol w="729328">
                  <a:extLst>
                    <a:ext uri="{9D8B030D-6E8A-4147-A177-3AD203B41FA5}">
                      <a16:colId xmlns:a16="http://schemas.microsoft.com/office/drawing/2014/main" val="2569604402"/>
                    </a:ext>
                  </a:extLst>
                </a:gridCol>
                <a:gridCol w="831316">
                  <a:extLst>
                    <a:ext uri="{9D8B030D-6E8A-4147-A177-3AD203B41FA5}">
                      <a16:colId xmlns:a16="http://schemas.microsoft.com/office/drawing/2014/main" val="803473159"/>
                    </a:ext>
                  </a:extLst>
                </a:gridCol>
                <a:gridCol w="831316">
                  <a:extLst>
                    <a:ext uri="{9D8B030D-6E8A-4147-A177-3AD203B41FA5}">
                      <a16:colId xmlns:a16="http://schemas.microsoft.com/office/drawing/2014/main" val="493027707"/>
                    </a:ext>
                  </a:extLst>
                </a:gridCol>
                <a:gridCol w="753541">
                  <a:extLst>
                    <a:ext uri="{9D8B030D-6E8A-4147-A177-3AD203B41FA5}">
                      <a16:colId xmlns:a16="http://schemas.microsoft.com/office/drawing/2014/main" val="2256560698"/>
                    </a:ext>
                  </a:extLst>
                </a:gridCol>
                <a:gridCol w="1188643">
                  <a:extLst>
                    <a:ext uri="{9D8B030D-6E8A-4147-A177-3AD203B41FA5}">
                      <a16:colId xmlns:a16="http://schemas.microsoft.com/office/drawing/2014/main" val="1851471820"/>
                    </a:ext>
                  </a:extLst>
                </a:gridCol>
                <a:gridCol w="878276">
                  <a:extLst>
                    <a:ext uri="{9D8B030D-6E8A-4147-A177-3AD203B41FA5}">
                      <a16:colId xmlns:a16="http://schemas.microsoft.com/office/drawing/2014/main" val="1679384116"/>
                    </a:ext>
                  </a:extLst>
                </a:gridCol>
                <a:gridCol w="834987">
                  <a:extLst>
                    <a:ext uri="{9D8B030D-6E8A-4147-A177-3AD203B41FA5}">
                      <a16:colId xmlns:a16="http://schemas.microsoft.com/office/drawing/2014/main" val="2234066867"/>
                    </a:ext>
                  </a:extLst>
                </a:gridCol>
              </a:tblGrid>
              <a:tr h="49241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заміру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Елементів,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 схеми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позитивний електрод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негативний електрод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з’єднання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напруга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Сила струму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при R=10 Ом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164016468"/>
                  </a:ext>
                </a:extLst>
              </a:tr>
              <a:tr h="1038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Матеріал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Площа, кв.см.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Матеріал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Площа, кв.см.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20466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 живлення із однієї картоплині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719160555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 №1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016056469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0,98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4089516547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0,45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79460210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0,71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665073281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0,70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509908825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 живлення із двох  картоплин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405390490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Послідовне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018990950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4280314946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999945654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Паралельне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1,02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457657081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0,98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2027344585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Паралельне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2741955472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996169059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Послідовне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0,53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4017469876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0,48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131064053"/>
                  </a:ext>
                </a:extLst>
              </a:tr>
              <a:tr h="2462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4084" marR="84084" marT="0" marB="0"/>
                </a:tc>
                <a:extLst>
                  <a:ext uri="{0D108BD9-81ED-4DB2-BD59-A6C34878D82A}">
                    <a16:rowId xmlns:a16="http://schemas.microsoft.com/office/drawing/2014/main" val="279223167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11506" y="360947"/>
            <a:ext cx="237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Дослідження картоплі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025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475" y="1190709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Джерела електроенергії різноманітні - від викопного вугілля до термоядерної реакції. Але основні  енергоносії, які використовуються,   не вічні і не нескінченні у своїх запасах. Все більшу увагу вчених звернено в бік </a:t>
            </a:r>
            <a:r>
              <a:rPr lang="uk-UA" dirty="0" err="1"/>
              <a:t>т.зв</a:t>
            </a:r>
            <a:r>
              <a:rPr lang="uk-UA" dirty="0"/>
              <a:t>. відновлюваних джерел енергії (ВДЕ).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75" y="3143252"/>
            <a:ext cx="4767513" cy="31783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66" y="3143252"/>
            <a:ext cx="4837367" cy="31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3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45536" y="236090"/>
            <a:ext cx="2542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Дослідження апельсину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716439"/>
              </p:ext>
            </p:extLst>
          </p:nvPr>
        </p:nvGraphicFramePr>
        <p:xfrm>
          <a:off x="2029273" y="605422"/>
          <a:ext cx="7774951" cy="586164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25798">
                  <a:extLst>
                    <a:ext uri="{9D8B030D-6E8A-4147-A177-3AD203B41FA5}">
                      <a16:colId xmlns:a16="http://schemas.microsoft.com/office/drawing/2014/main" val="2348024900"/>
                    </a:ext>
                  </a:extLst>
                </a:gridCol>
                <a:gridCol w="1031014">
                  <a:extLst>
                    <a:ext uri="{9D8B030D-6E8A-4147-A177-3AD203B41FA5}">
                      <a16:colId xmlns:a16="http://schemas.microsoft.com/office/drawing/2014/main" val="2459622093"/>
                    </a:ext>
                  </a:extLst>
                </a:gridCol>
                <a:gridCol w="725798">
                  <a:extLst>
                    <a:ext uri="{9D8B030D-6E8A-4147-A177-3AD203B41FA5}">
                      <a16:colId xmlns:a16="http://schemas.microsoft.com/office/drawing/2014/main" val="3245534239"/>
                    </a:ext>
                  </a:extLst>
                </a:gridCol>
                <a:gridCol w="827293">
                  <a:extLst>
                    <a:ext uri="{9D8B030D-6E8A-4147-A177-3AD203B41FA5}">
                      <a16:colId xmlns:a16="http://schemas.microsoft.com/office/drawing/2014/main" val="2349223301"/>
                    </a:ext>
                  </a:extLst>
                </a:gridCol>
                <a:gridCol w="827293">
                  <a:extLst>
                    <a:ext uri="{9D8B030D-6E8A-4147-A177-3AD203B41FA5}">
                      <a16:colId xmlns:a16="http://schemas.microsoft.com/office/drawing/2014/main" val="776484236"/>
                    </a:ext>
                  </a:extLst>
                </a:gridCol>
                <a:gridCol w="749894">
                  <a:extLst>
                    <a:ext uri="{9D8B030D-6E8A-4147-A177-3AD203B41FA5}">
                      <a16:colId xmlns:a16="http://schemas.microsoft.com/office/drawing/2014/main" val="1138641537"/>
                    </a:ext>
                  </a:extLst>
                </a:gridCol>
                <a:gridCol w="1182891">
                  <a:extLst>
                    <a:ext uri="{9D8B030D-6E8A-4147-A177-3AD203B41FA5}">
                      <a16:colId xmlns:a16="http://schemas.microsoft.com/office/drawing/2014/main" val="2869982507"/>
                    </a:ext>
                  </a:extLst>
                </a:gridCol>
                <a:gridCol w="874025">
                  <a:extLst>
                    <a:ext uri="{9D8B030D-6E8A-4147-A177-3AD203B41FA5}">
                      <a16:colId xmlns:a16="http://schemas.microsoft.com/office/drawing/2014/main" val="2488696569"/>
                    </a:ext>
                  </a:extLst>
                </a:gridCol>
                <a:gridCol w="830945">
                  <a:extLst>
                    <a:ext uri="{9D8B030D-6E8A-4147-A177-3AD203B41FA5}">
                      <a16:colId xmlns:a16="http://schemas.microsoft.com/office/drawing/2014/main" val="1129986736"/>
                    </a:ext>
                  </a:extLst>
                </a:gridCol>
              </a:tblGrid>
              <a:tr h="5049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заміру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Кількість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Елементів,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№ схеми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gridSpan="2">
                  <a:txBody>
                    <a:bodyPr/>
                    <a:lstStyle/>
                    <a:p>
                      <a:pPr marR="381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позитивний електрод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негативний електрод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 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з’єднання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напруга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Сила струму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при R=10 Ом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647709592"/>
                  </a:ext>
                </a:extLst>
              </a:tr>
              <a:tr h="1064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Матеріал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Площа, кв.см.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Матеріал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Площа, кв.см.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049042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 живлення із однієї картоплині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2322268154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 №1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цинк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0,89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1253071672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0,98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2672103261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0,65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486159895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0,69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612182594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0,64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3712349104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елемент живлення із двох  картоплин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2594836453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Послідовне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4107022556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3833295301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1,80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2852238069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Паралельне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0,92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3969542648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0,68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4045344311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Паралельне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1,76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2934715517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1,20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1901954227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2,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Схема№6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мідь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цинк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Послідовне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0,74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3725683234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0,20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923014884"/>
                  </a:ext>
                </a:extLst>
              </a:tr>
              <a:tr h="252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677" marR="83677" marT="0" marB="0"/>
                </a:tc>
                <a:extLst>
                  <a:ext uri="{0D108BD9-81ED-4DB2-BD59-A6C34878D82A}">
                    <a16:rowId xmlns:a16="http://schemas.microsoft.com/office/drawing/2014/main" val="64984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6940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uk-UA" dirty="0"/>
              <a:t>В ході проведених дослідів з'ясували що напруга не суттєво залежить від площі електродів, так само воно не суттєво залежить від відстані між електродами.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7352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58" y="696341"/>
            <a:ext cx="4942974" cy="379143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44892" y="4487775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Вітроенергетика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716" y="696342"/>
            <a:ext cx="4942974" cy="379143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210550" y="4487775"/>
            <a:ext cx="2021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Гідроенергетика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580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20" y="977564"/>
            <a:ext cx="4630153" cy="34019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0695" y="4379493"/>
            <a:ext cx="2839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/>
              <a:t>Сонячна енергетика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522" y="977563"/>
            <a:ext cx="4630153" cy="34019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609098" y="4379493"/>
            <a:ext cx="276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Геотермальна енергетика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1055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2210" y="1575719"/>
            <a:ext cx="6809873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З усіх ВДЕ нас найбільш зацікавила біоенергетика, а саме отримання електрики, використовуючи продукти харчування. Біоенергетикою вважається виробництво енергії, як з твердих видів біопалива, (тріска, дрова, солома), так і біогазу та рідкого біопалива.</a:t>
            </a:r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526" y="1575719"/>
            <a:ext cx="3794960" cy="271957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368245" y="4337030"/>
            <a:ext cx="269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Біопаливо, біоенергетика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34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5476" y="1286961"/>
            <a:ext cx="10216398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До біомаси відносять усю рослинну і вироблену тваринами субстанцію. При використанні біомаси в енергетичних цілях для виробництва тепла, електроенергії і палива, розрізняють енергетичні рослини і органічні відходи.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437" y="3785687"/>
            <a:ext cx="60864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8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1727" y="312822"/>
            <a:ext cx="9905999" cy="286351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uk-UA" dirty="0"/>
              <a:t>Енергетичними рослинами вважаються: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— швидко зростаючі сорти дерев і спеціальні однорічні рослини з високим вмістом сухої маси для використання як твердого палива;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— </a:t>
            </a:r>
            <a:r>
              <a:rPr lang="uk-UA" dirty="0" err="1"/>
              <a:t>цукрота</a:t>
            </a:r>
            <a:r>
              <a:rPr lang="uk-UA" dirty="0"/>
              <a:t> </a:t>
            </a:r>
            <a:r>
              <a:rPr lang="uk-UA" dirty="0" err="1"/>
              <a:t>крохмалевмісні</a:t>
            </a:r>
            <a:r>
              <a:rPr lang="uk-UA" dirty="0"/>
              <a:t> польові культури для переробки в етанол, а так само маслянисті культури для виробництва </a:t>
            </a:r>
            <a:r>
              <a:rPr lang="uk-UA" dirty="0" err="1"/>
              <a:t>біодизеля</a:t>
            </a:r>
            <a:r>
              <a:rPr lang="uk-UA" dirty="0"/>
              <a:t> для застосування як рідкого палива;</a:t>
            </a:r>
            <a:endParaRPr lang="ru-RU" dirty="0"/>
          </a:p>
          <a:p>
            <a:pPr marL="0" indent="0" algn="just">
              <a:buNone/>
            </a:pPr>
            <a:r>
              <a:rPr lang="uk-UA" dirty="0"/>
              <a:t>— польові культури, придатні для </a:t>
            </a:r>
            <a:r>
              <a:rPr lang="uk-UA" dirty="0" err="1"/>
              <a:t>силирування</a:t>
            </a:r>
            <a:r>
              <a:rPr lang="uk-UA" dirty="0"/>
              <a:t> і використання у виробництві біогазу.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27" y="3176338"/>
            <a:ext cx="4281488" cy="32069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688" y="3176338"/>
            <a:ext cx="5340862" cy="32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9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3286" y="974140"/>
            <a:ext cx="9905999" cy="3541714"/>
          </a:xfrm>
        </p:spPr>
        <p:txBody>
          <a:bodyPr/>
          <a:lstStyle/>
          <a:p>
            <a:pPr marL="0" indent="0" algn="just">
              <a:buNone/>
            </a:pPr>
            <a:r>
              <a:rPr lang="uk-UA" dirty="0"/>
              <a:t>— </a:t>
            </a:r>
            <a:r>
              <a:rPr lang="uk-UA" dirty="0" err="1"/>
              <a:t>біомасові</a:t>
            </a:r>
            <a:r>
              <a:rPr lang="uk-UA" dirty="0"/>
              <a:t> котельні — установки що виробляють тільки тепло;</a:t>
            </a:r>
            <a:endParaRPr lang="ru-RU" dirty="0"/>
          </a:p>
          <a:p>
            <a:pPr marL="0" indent="0">
              <a:buNone/>
            </a:pPr>
            <a:br>
              <a:rPr lang="uk-UA" dirty="0"/>
            </a:br>
            <a:r>
              <a:rPr lang="uk-UA" dirty="0"/>
              <a:t> — </a:t>
            </a:r>
            <a:r>
              <a:rPr lang="uk-UA" dirty="0" err="1"/>
              <a:t>біомасові</a:t>
            </a:r>
            <a:r>
              <a:rPr lang="uk-UA" dirty="0"/>
              <a:t> теплоелектроцентралі (</a:t>
            </a:r>
            <a:r>
              <a:rPr lang="uk-UA" dirty="0" err="1"/>
              <a:t>Біо</a:t>
            </a:r>
            <a:r>
              <a:rPr lang="uk-UA" dirty="0"/>
              <a:t>-ТЕЦ) — виробляють разом з теплом ще і електрику.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86" y="3055603"/>
            <a:ext cx="4762082" cy="3571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285" y="3055603"/>
            <a:ext cx="4762082" cy="357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7490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125</TotalTime>
  <Words>1143</Words>
  <Application>Microsoft Office PowerPoint</Application>
  <PresentationFormat>Широкоэкранный</PresentationFormat>
  <Paragraphs>541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Times New Roman</vt:lpstr>
      <vt:lpstr>Trebuchet MS</vt:lpstr>
      <vt:lpstr>Tw Cen MT</vt:lpstr>
      <vt:lpstr>Контур</vt:lpstr>
      <vt:lpstr>ГАЛЬВАНІЧНІ ВЛАСТИВОСТІ ХАРЧОВИХ ПРОДУКТІВ. СТВОРЕННЯ ЗАРЯДНОГО ПРИСТРОЮ НА ОСНОВІ ГАЛЬВАНІЧНИХ ВЛАСТИВОСТЕЙ ПРОДУКТІВ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ГАЛЬВАНІЧНІ ВЛАСТИВОСТІ ХАРЧОВИХ ПРОДУКТІВ. СТВОРЕННЯ ЗАРЯДНОГО ПРИСТРОЮ НА ОСНОВІ ГАЛЬВАНІЧНИХ ВЛАСТИВОСТЕЙ ПРОДУКТІВ </dc:title>
  <dc:creator>Андрій Кудрявцев</dc:creator>
  <cp:lastModifiedBy>Андрій Кудрявцев</cp:lastModifiedBy>
  <cp:revision>29</cp:revision>
  <dcterms:created xsi:type="dcterms:W3CDTF">2017-02-21T07:27:32Z</dcterms:created>
  <dcterms:modified xsi:type="dcterms:W3CDTF">2017-02-21T09:33:28Z</dcterms:modified>
</cp:coreProperties>
</file>