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college.ru/physics/courses/op25part2/content/chapter1/section/paragraph16/images/1-16-3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college.ru/physics/courses/op25part2/content/chapter1/section/paragraph16/images/1-16-4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college.ru/physics/courses/op25part2/content/chapter1/section/paragraph19/images/1-19-2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http://college.ru/physics/courses/op25part2/content/javagifs/63135289317237-3.gif" TargetMode="Externa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college.ru/physics/courses/op25part2/content/chapter1/section/paragraph20/images/1-20-1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Магнітні властивості яблук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009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906" y="3927698"/>
            <a:ext cx="8596668" cy="1320800"/>
          </a:xfrm>
        </p:spPr>
        <p:txBody>
          <a:bodyPr>
            <a:normAutofit/>
          </a:bodyPr>
          <a:lstStyle/>
          <a:p>
            <a:r>
              <a:rPr lang="uk-UA" sz="6000" dirty="0"/>
              <a:t>Практична частина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46033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1870"/>
            <a:ext cx="8596668" cy="768439"/>
          </a:xfrm>
        </p:spPr>
        <p:txBody>
          <a:bodyPr/>
          <a:lstStyle/>
          <a:p>
            <a:pPr algn="ctr"/>
            <a:r>
              <a:rPr lang="uk-UA" dirty="0" smtClean="0"/>
              <a:t>Силова характеристика магніту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7877" y="1030309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∙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∙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r="6710" b="29905"/>
          <a:stretch/>
        </p:blipFill>
        <p:spPr>
          <a:xfrm>
            <a:off x="2553118" y="1772989"/>
            <a:ext cx="5514018" cy="3510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80053" y="5653640"/>
                <a:ext cx="4860149" cy="1038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зміщ</m:t>
                              </m:r>
                            </m:sub>
                          </m:sSub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пров</m:t>
                              </m:r>
                            </m:sub>
                          </m:s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ниті</m:t>
                              </m:r>
                            </m:sub>
                          </m:sSub>
                        </m:den>
                      </m:f>
                      <m:r>
                        <a:rPr lang="ru-RU" sz="2800" i="0">
                          <a:latin typeface="Cambria Math" panose="02040503050406030204" pitchFamily="18" charset="0"/>
                        </a:rPr>
                        <m:t>=0,3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Тл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53" y="5653640"/>
                <a:ext cx="4860149" cy="10386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2571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261870"/>
            <a:ext cx="8596668" cy="768439"/>
          </a:xfrm>
        </p:spPr>
        <p:txBody>
          <a:bodyPr/>
          <a:lstStyle/>
          <a:p>
            <a:pPr algn="ctr"/>
            <a:r>
              <a:rPr lang="uk-UA" dirty="0" smtClean="0"/>
              <a:t>Перший дослід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7" b="4445"/>
          <a:stretch/>
        </p:blipFill>
        <p:spPr bwMode="auto">
          <a:xfrm>
            <a:off x="601912" y="1058285"/>
            <a:ext cx="3323690" cy="2364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82" y="1042120"/>
            <a:ext cx="3322420" cy="2497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63" y="3422489"/>
            <a:ext cx="2572858" cy="3287667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04532"/>
              </p:ext>
            </p:extLst>
          </p:nvPr>
        </p:nvGraphicFramePr>
        <p:xfrm>
          <a:off x="386052" y="4157021"/>
          <a:ext cx="5565530" cy="181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досліду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Сорт </a:t>
                      </a:r>
                      <a:r>
                        <a:rPr lang="uk-UA" sz="1400">
                          <a:effectLst/>
                        </a:rPr>
                        <a:t>(колір) </a:t>
                      </a:r>
                      <a:r>
                        <a:rPr lang="ru-RU" sz="1400">
                          <a:effectLst/>
                        </a:rPr>
                        <a:t>яблука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дольки</a:t>
                      </a:r>
                      <a:r>
                        <a:rPr lang="uk-UA" sz="1400" dirty="0">
                          <a:effectLst/>
                        </a:rPr>
                        <a:t>,</a:t>
                      </a:r>
                      <a:r>
                        <a:rPr lang="ru-RU" sz="1400" dirty="0">
                          <a:effectLst/>
                        </a:rPr>
                        <a:t> (г)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 </a:t>
                      </a:r>
                      <a:r>
                        <a:rPr lang="ru-RU" sz="1400" baseline="-25000">
                          <a:effectLst/>
                        </a:rPr>
                        <a:t>нит</a:t>
                      </a:r>
                      <a:r>
                        <a:rPr lang="uk-UA" sz="1400" baseline="-25000">
                          <a:effectLst/>
                        </a:rPr>
                        <a:t>ки</a:t>
                      </a:r>
                      <a:r>
                        <a:rPr lang="uk-UA" sz="1400">
                          <a:effectLst/>
                        </a:rPr>
                        <a:t>, </a:t>
                      </a:r>
                      <a:r>
                        <a:rPr lang="ru-RU" sz="1400">
                          <a:effectLst/>
                        </a:rPr>
                        <a:t>(см)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 </a:t>
                      </a:r>
                      <a:r>
                        <a:rPr lang="ru-RU" sz="1400" baseline="-25000">
                          <a:effectLst/>
                        </a:rPr>
                        <a:t>зміщ</a:t>
                      </a:r>
                      <a:r>
                        <a:rPr lang="uk-UA" sz="1400" baseline="-25000">
                          <a:effectLst/>
                        </a:rPr>
                        <a:t>,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(см)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r>
                        <a:rPr lang="uk-UA" sz="1400">
                          <a:effectLst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зелений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r>
                        <a:rPr lang="uk-UA" sz="1400">
                          <a:effectLst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червоний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-0,5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r>
                        <a:rPr lang="uk-UA" sz="1400">
                          <a:effectLst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зелений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uk-UA" sz="1400">
                          <a:effectLst/>
                        </a:rPr>
                        <a:t>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червоний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8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030" y="1374978"/>
            <a:ext cx="8596668" cy="3880773"/>
          </a:xfrm>
        </p:spPr>
        <p:txBody>
          <a:bodyPr/>
          <a:lstStyle/>
          <a:p>
            <a:r>
              <a:rPr lang="uk-UA" dirty="0" smtClean="0"/>
              <a:t>Взявши </a:t>
            </a:r>
            <a:r>
              <a:rPr lang="uk-UA" dirty="0"/>
              <a:t>вирізаний шматочок зеленого яблука та підвісивши його на нитку, підносили до магніту; спостерігали </a:t>
            </a:r>
            <a:r>
              <a:rPr lang="uk-UA" dirty="0" smtClean="0"/>
              <a:t>притягання;</a:t>
            </a:r>
            <a:endParaRPr lang="ru-RU" dirty="0"/>
          </a:p>
          <a:p>
            <a:r>
              <a:rPr lang="uk-UA" dirty="0"/>
              <a:t>В</a:t>
            </a:r>
            <a:r>
              <a:rPr lang="uk-UA" dirty="0" smtClean="0"/>
              <a:t>зявши </a:t>
            </a:r>
            <a:r>
              <a:rPr lang="uk-UA" dirty="0"/>
              <a:t>вирізаний шматочок червоного яблука та підвісивши його на нитку, підносили до магніту; спостерігали відштовхування </a:t>
            </a:r>
            <a:r>
              <a:rPr lang="ru-RU" dirty="0"/>
              <a:t>(</a:t>
            </a:r>
            <a:r>
              <a:rPr lang="ru-RU" dirty="0" err="1"/>
              <a:t>різниця</a:t>
            </a:r>
            <a:r>
              <a:rPr lang="ru-RU" dirty="0"/>
              <a:t> не в </a:t>
            </a:r>
            <a:r>
              <a:rPr lang="ru-RU" dirty="0" err="1"/>
              <a:t>кольорі</a:t>
            </a:r>
            <a:r>
              <a:rPr lang="ru-RU" dirty="0"/>
              <a:t>, а в </a:t>
            </a:r>
            <a:r>
              <a:rPr lang="ru-RU" dirty="0" err="1"/>
              <a:t>сорті</a:t>
            </a:r>
            <a:r>
              <a:rPr lang="ru-RU" dirty="0"/>
              <a:t>)</a:t>
            </a:r>
            <a:r>
              <a:rPr lang="uk-UA" dirty="0"/>
              <a:t>; </a:t>
            </a:r>
            <a:endParaRPr lang="ru-RU" dirty="0"/>
          </a:p>
          <a:p>
            <a:r>
              <a:rPr lang="uk-UA" dirty="0" smtClean="0"/>
              <a:t>Взявши </a:t>
            </a:r>
            <a:r>
              <a:rPr lang="uk-UA" dirty="0"/>
              <a:t>вирізаний шматочок жовтого яблука та підвісивши його на нитку, підносили до магніту; спостерігали відсутність реакції.</a:t>
            </a:r>
            <a:endParaRPr lang="ru-RU" dirty="0"/>
          </a:p>
          <a:p>
            <a:r>
              <a:rPr lang="uk-UA" dirty="0"/>
              <a:t>Таким чином, ш</a:t>
            </a:r>
            <a:r>
              <a:rPr lang="ru-RU" dirty="0"/>
              <a:t>ляхом </a:t>
            </a:r>
            <a:r>
              <a:rPr lang="ru-RU" dirty="0" err="1"/>
              <a:t>експериментів</a:t>
            </a:r>
            <a:r>
              <a:rPr lang="ru-RU" dirty="0"/>
              <a:t> </a:t>
            </a:r>
            <a:r>
              <a:rPr lang="uk-UA" dirty="0"/>
              <a:t>дійшли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uk-UA" dirty="0"/>
              <a:t>притягується до магніту зелений сорт</a:t>
            </a:r>
            <a:r>
              <a:rPr lang="ru-RU" dirty="0"/>
              <a:t> </a:t>
            </a:r>
            <a:r>
              <a:rPr lang="ru-RU" dirty="0" err="1"/>
              <a:t>яблук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261870"/>
            <a:ext cx="8596668" cy="76843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835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0355"/>
            <a:ext cx="8596668" cy="819955"/>
          </a:xfrm>
        </p:spPr>
        <p:txBody>
          <a:bodyPr/>
          <a:lstStyle/>
          <a:p>
            <a:pPr algn="ctr"/>
            <a:r>
              <a:rPr lang="uk-UA" dirty="0" smtClean="0"/>
              <a:t>Другий дослід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t="23246" r="24036" b="28278"/>
          <a:stretch/>
        </p:blipFill>
        <p:spPr bwMode="auto">
          <a:xfrm>
            <a:off x="1526516" y="1471437"/>
            <a:ext cx="6898304" cy="3356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03290" y="5424032"/>
                <a:ext cx="8744755" cy="394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За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розкадровкою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сила</a:t>
                </a:r>
                <a:r>
                  <a:rPr lang="uk-U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з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якою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яблуко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притяг</a:t>
                </a:r>
                <a:r>
                  <a:rPr lang="uk-U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у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ється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до </a:t>
                </a:r>
                <a:r>
                  <a:rPr lang="ru-RU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магніта</a:t>
                </a:r>
                <a:r>
                  <a:rPr lang="uk-U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0,3∙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ru-RU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(Н).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90" y="5424032"/>
                <a:ext cx="8744755" cy="394852"/>
              </a:xfrm>
              <a:prstGeom prst="rect">
                <a:avLst/>
              </a:prstGeom>
              <a:blipFill rotWithShape="0">
                <a:blip r:embed="rId3"/>
                <a:stretch>
                  <a:fillRect t="-3077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027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210355"/>
            <a:ext cx="8596668" cy="819955"/>
          </a:xfrm>
        </p:spPr>
        <p:txBody>
          <a:bodyPr/>
          <a:lstStyle/>
          <a:p>
            <a:pPr algn="ctr"/>
            <a:r>
              <a:rPr lang="uk-UA" dirty="0" smtClean="0"/>
              <a:t>Третій дослід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00103"/>
            <a:ext cx="3938981" cy="29291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03" y="2000103"/>
            <a:ext cx="4104424" cy="29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942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8" y="1255059"/>
            <a:ext cx="3458058" cy="350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4450" y="1341980"/>
            <a:ext cx="1862911" cy="120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18" y="2498427"/>
            <a:ext cx="3949109" cy="101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7518" y="3556260"/>
            <a:ext cx="3962000" cy="111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46" y="4751762"/>
            <a:ext cx="2893060" cy="102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00064" y="261081"/>
            <a:ext cx="8596668" cy="744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/>
              <a:t>Математична 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034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64" y="261081"/>
            <a:ext cx="8596668" cy="744071"/>
          </a:xfrm>
        </p:spPr>
        <p:txBody>
          <a:bodyPr/>
          <a:lstStyle/>
          <a:p>
            <a:pPr algn="ctr"/>
            <a:r>
              <a:rPr lang="ru-RU" dirty="0" err="1" smtClean="0"/>
              <a:t>Математична</a:t>
            </a:r>
            <a:r>
              <a:rPr lang="ru-RU" dirty="0" smtClean="0"/>
              <a:t> модель</a:t>
            </a:r>
            <a:endParaRPr lang="ru-RU" dirty="0"/>
          </a:p>
        </p:txBody>
      </p:sp>
      <p:pic>
        <p:nvPicPr>
          <p:cNvPr id="4" name="Picture 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56" y="1134588"/>
            <a:ext cx="6981470" cy="10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184" y="2300574"/>
            <a:ext cx="2112813" cy="11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44" y="3468763"/>
            <a:ext cx="6341291" cy="10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600642" y="5053158"/>
                <a:ext cx="29838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28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=0.5∙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ru-RU" sz="28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642" y="5053158"/>
                <a:ext cx="29838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61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071" t="25484" r="25386" b="19058"/>
          <a:stretch/>
        </p:blipFill>
        <p:spPr>
          <a:xfrm>
            <a:off x="1459606" y="741822"/>
            <a:ext cx="7624292" cy="53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050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66" t="24936" r="24468" b="8420"/>
          <a:stretch/>
        </p:blipFill>
        <p:spPr>
          <a:xfrm>
            <a:off x="1275008" y="453980"/>
            <a:ext cx="7569101" cy="59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32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52967" y="3695879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6000" dirty="0" smtClean="0"/>
              <a:t>Теоретична частина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87389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0503" y="862630"/>
            <a:ext cx="4533363" cy="840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</a:rPr>
              <a:t>F = I B </a:t>
            </a:r>
            <a:r>
              <a:rPr lang="ru-RU" sz="4000" dirty="0" err="1">
                <a:solidFill>
                  <a:schemeClr val="tx1"/>
                </a:solidFill>
              </a:rPr>
              <a:t>Δl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sin</a:t>
            </a:r>
            <a:r>
              <a:rPr lang="ru-RU" sz="4000" dirty="0">
                <a:solidFill>
                  <a:schemeClr val="tx1"/>
                </a:solidFill>
              </a:rPr>
              <a:t> α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35" y="1702885"/>
            <a:ext cx="5337099" cy="39355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05566" y="5934670"/>
            <a:ext cx="7843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Лінії магнітної індукції поля постійного магніту і котушки зі струмом. Магнітні стрілки орієнтуються у напрямку дотичних до ліній індукції.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574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15" y="1039743"/>
            <a:ext cx="4262907" cy="47682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4214" y="5984838"/>
            <a:ext cx="426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Правило лівої руки і правило </a:t>
            </a:r>
            <a:r>
              <a:rPr lang="uk-UA" dirty="0"/>
              <a:t>свердлика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743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ollege.ru/physics/courses/op25part2/content/chapter1/section/paragraph16/images/1-16-3.gif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02" y="1093273"/>
            <a:ext cx="7295732" cy="46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4434" y="5961488"/>
            <a:ext cx="654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Магнітне поле прямолінійного провідника </a:t>
            </a:r>
            <a:r>
              <a:rPr lang="uk-UA" dirty="0"/>
              <a:t>зі</a:t>
            </a:r>
            <a:r>
              <a:rPr lang="ru-RU" dirty="0"/>
              <a:t> струмом.</a:t>
            </a:r>
          </a:p>
        </p:txBody>
      </p:sp>
    </p:spTree>
    <p:extLst>
      <p:ext uri="{BB962C8B-B14F-4D97-AF65-F5344CB8AC3E}">
        <p14:creationId xmlns:p14="http://schemas.microsoft.com/office/powerpoint/2010/main" val="966594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college.ru/physics/courses/op25part2/content/chapter1/section/paragraph16/images/1-16-4.gif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03" y="1127501"/>
            <a:ext cx="6933730" cy="42676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95341" y="5659747"/>
            <a:ext cx="716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Магнітна взаємодія паралельних й антипаралельних </a:t>
            </a:r>
            <a:r>
              <a:rPr lang="uk-UA" dirty="0" smtClean="0"/>
              <a:t>струмів.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09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college.ru/physics/courses/op25part2/content/chapter1/section/paragraph19/images/1-19-2.gif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46" y="1143339"/>
            <a:ext cx="6453444" cy="42296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02536" y="5653416"/>
            <a:ext cx="794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Типова залежність магнітної проникності феромагнетику від індукції зовнішнього магнітного поля.</a:t>
            </a:r>
            <a:endParaRPr lang="ru-RU" dirty="0"/>
          </a:p>
        </p:txBody>
      </p:sp>
      <p:pic>
        <p:nvPicPr>
          <p:cNvPr id="7" name="Рисунок 6" descr="http://college.ru/physics/courses/op25part2/content/javagifs/63135289317237-3.gif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86" y="1143339"/>
            <a:ext cx="1466631" cy="1528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217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529" y="862884"/>
            <a:ext cx="507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Φ</a:t>
            </a:r>
            <a:r>
              <a:rPr lang="uk-UA" sz="4000" dirty="0"/>
              <a:t> = </a:t>
            </a:r>
            <a:r>
              <a:rPr lang="ru-RU" sz="4000" dirty="0" smtClean="0"/>
              <a:t>B </a:t>
            </a:r>
            <a:r>
              <a:rPr lang="uk-UA" sz="4000" dirty="0" smtClean="0"/>
              <a:t>·</a:t>
            </a:r>
            <a:r>
              <a:rPr lang="ru-RU" sz="4000" dirty="0"/>
              <a:t> </a:t>
            </a:r>
            <a:r>
              <a:rPr lang="ru-RU" sz="4000" dirty="0" smtClean="0"/>
              <a:t>S </a:t>
            </a:r>
            <a:r>
              <a:rPr lang="uk-UA" sz="4000" dirty="0" smtClean="0"/>
              <a:t>·</a:t>
            </a:r>
            <a:r>
              <a:rPr lang="ru-RU" sz="4000" dirty="0"/>
              <a:t> </a:t>
            </a:r>
            <a:r>
              <a:rPr lang="ru-RU" sz="4000" dirty="0" err="1"/>
              <a:t>cos</a:t>
            </a:r>
            <a:r>
              <a:rPr lang="ru-RU" sz="4000" dirty="0"/>
              <a:t> α</a:t>
            </a:r>
          </a:p>
        </p:txBody>
      </p:sp>
      <p:pic>
        <p:nvPicPr>
          <p:cNvPr id="6" name="Объект 5" descr="http://college.ru/physics/courses/op25part2/content/chapter1/section/paragraph20/images/1-20-1.gif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35" y="1605566"/>
            <a:ext cx="5814063" cy="37683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7756" y="5470291"/>
            <a:ext cx="93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Магнітний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через </a:t>
            </a:r>
            <a:r>
              <a:rPr lang="ru-RU" dirty="0" err="1"/>
              <a:t>замкнутий</a:t>
            </a:r>
            <a:r>
              <a:rPr lang="ru-RU" dirty="0"/>
              <a:t> контур.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нормалі</a:t>
            </a:r>
            <a:r>
              <a:rPr lang="ru-RU" dirty="0"/>
              <a:t> </a:t>
            </a:r>
            <a:r>
              <a:rPr lang="uk-UA" dirty="0"/>
              <a:t>та обраний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обходу контуру </a:t>
            </a:r>
            <a:r>
              <a:rPr lang="uk-UA" dirty="0"/>
              <a:t>пов’язані</a:t>
            </a:r>
            <a:r>
              <a:rPr lang="ru-RU" dirty="0"/>
              <a:t> правилом правого </a:t>
            </a:r>
            <a:r>
              <a:rPr lang="uk-UA" dirty="0" smtClean="0"/>
              <a:t>гвинта.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5813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266</Words>
  <Application>Microsoft Office PowerPoint</Application>
  <PresentationFormat>Широкоэкранный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Times New Roman</vt:lpstr>
      <vt:lpstr>Trebuchet MS</vt:lpstr>
      <vt:lpstr>Wingdings 3</vt:lpstr>
      <vt:lpstr>Грань</vt:lpstr>
      <vt:lpstr>Магнітні властивості яблук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Практична частина</vt:lpstr>
      <vt:lpstr>Силова характеристика магніту</vt:lpstr>
      <vt:lpstr>Перший дослід</vt:lpstr>
      <vt:lpstr>Висновки</vt:lpstr>
      <vt:lpstr>Другий дослід</vt:lpstr>
      <vt:lpstr>Третій дослід</vt:lpstr>
      <vt:lpstr>Презентация PowerPoint</vt:lpstr>
      <vt:lpstr>Математична модель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Магнітні властивості яблук</dc:title>
  <dc:creator>user</dc:creator>
  <cp:lastModifiedBy>user</cp:lastModifiedBy>
  <cp:revision>11</cp:revision>
  <dcterms:created xsi:type="dcterms:W3CDTF">2017-02-21T07:24:58Z</dcterms:created>
  <dcterms:modified xsi:type="dcterms:W3CDTF">2017-02-21T09:10:26Z</dcterms:modified>
</cp:coreProperties>
</file>