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60" r:id="rId3"/>
    <p:sldId id="275" r:id="rId4"/>
    <p:sldId id="276" r:id="rId5"/>
    <p:sldId id="272" r:id="rId6"/>
    <p:sldId id="273" r:id="rId7"/>
    <p:sldId id="274" r:id="rId8"/>
    <p:sldId id="270" r:id="rId9"/>
    <p:sldId id="259" r:id="rId10"/>
    <p:sldId id="263" r:id="rId11"/>
    <p:sldId id="264" r:id="rId12"/>
    <p:sldId id="262" r:id="rId13"/>
    <p:sldId id="265" r:id="rId14"/>
    <p:sldId id="266" r:id="rId15"/>
    <p:sldId id="267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A8"/>
    <a:srgbClr val="5A45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86" autoAdjust="0"/>
  </p:normalViewPr>
  <p:slideViewPr>
    <p:cSldViewPr>
      <p:cViewPr varScale="1">
        <p:scale>
          <a:sx n="95" d="100"/>
          <a:sy n="95" d="100"/>
        </p:scale>
        <p:origin x="-20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4CDF8-5D8D-4A99-BA7B-CEA4E86CF786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D5BA8-6F53-45AD-A639-5E10585F3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81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D5BA8-6F53-45AD-A639-5E10585F3E7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54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D5BA8-6F53-45AD-A639-5E10585F3E7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54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D5BA8-6F53-45AD-A639-5E10585F3E7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5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24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710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038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16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8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3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61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9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967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51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01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17359-CF88-4322-9C79-64DC012AE45F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CEEC4-C660-4E2B-A7A2-F2EE9C4EB5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34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&#1055;&#1077;&#1088;&#1074;&#1099;&#1077;%20&#1088;&#1072;&#1073;&#1086;&#1090;&#1099;.mp4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openxmlformats.org/officeDocument/2006/relationships/image" Target="../media/image6.jpeg"/><Relationship Id="rId4" Type="http://schemas.openxmlformats.org/officeDocument/2006/relationships/image" Target="../media/image25.png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36675" y="11450"/>
            <a:ext cx="3740030" cy="212365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О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бразовательные </a:t>
            </a:r>
          </a:p>
          <a:p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есурсы и</a:t>
            </a:r>
          </a:p>
          <a:p>
            <a:r>
              <a:rPr lang="ru-RU" sz="4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Т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ехнологический тренинг</a:t>
            </a:r>
            <a:endParaRPr lang="ru-RU" sz="2400" b="1" dirty="0">
              <a:solidFill>
                <a:srgbClr val="002060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450" y="162175"/>
            <a:ext cx="5007835" cy="221599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КЗО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УВК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№144 </a:t>
            </a:r>
            <a:endParaRPr lang="ru-RU" sz="2400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«Специализированная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школа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 с </a:t>
            </a:r>
            <a:r>
              <a:rPr lang="ru-RU" sz="24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углубленным изучением иврита, истории еврейского народа, еврейских </a:t>
            </a:r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традиций» </a:t>
            </a:r>
          </a:p>
          <a:p>
            <a:pPr algn="ctr"/>
            <a:endParaRPr lang="ru-RU" b="1" dirty="0">
              <a:solidFill>
                <a:srgbClr val="00206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5132" y="5321758"/>
            <a:ext cx="43644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«Школа развития интеллекта и воспитания нравственности»</a:t>
            </a:r>
            <a:endParaRPr lang="ru-RU" sz="22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36675" y="5152481"/>
            <a:ext cx="37400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«Повышение уровня </a:t>
            </a:r>
            <a:r>
              <a:rPr lang="ru-RU" sz="2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жизни и </a:t>
            </a:r>
            <a:r>
              <a:rPr lang="ru-RU" sz="2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благосостояния </a:t>
            </a:r>
            <a:r>
              <a:rPr lang="ru-RU" sz="22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через обучение и </a:t>
            </a:r>
            <a:r>
              <a:rPr lang="ru-RU" sz="2200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образование»</a:t>
            </a:r>
            <a:endParaRPr lang="ru-RU" sz="22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3" descr="D:\Фото школы\DSC_0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74"/>
          <a:stretch/>
        </p:blipFill>
        <p:spPr bwMode="auto">
          <a:xfrm>
            <a:off x="539552" y="2274498"/>
            <a:ext cx="4394179" cy="263317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OPT_общая информация\Логотипы\ОРТ синий на бел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25" y="2510963"/>
            <a:ext cx="272503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77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188640"/>
            <a:ext cx="91440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Учебные программы: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292" y="1124744"/>
            <a:ext cx="87615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5-6 класс: </a:t>
            </a:r>
            <a:r>
              <a:rPr lang="ru-RU" dirty="0" smtClean="0"/>
              <a:t>формируются основные понятия </a:t>
            </a:r>
            <a:r>
              <a:rPr lang="ru-RU" dirty="0"/>
              <a:t>и представления о принципах проектирования, конструирования и </a:t>
            </a:r>
            <a:r>
              <a:rPr lang="ru-RU" dirty="0" smtClean="0"/>
              <a:t>функционирования </a:t>
            </a:r>
            <a:r>
              <a:rPr lang="ru-RU" dirty="0"/>
              <a:t>технологических систем.</a:t>
            </a:r>
          </a:p>
          <a:p>
            <a:endParaRPr lang="ru-RU" u="sng" dirty="0" smtClean="0"/>
          </a:p>
          <a:p>
            <a:r>
              <a:rPr lang="ru-RU" u="sng" dirty="0" smtClean="0"/>
              <a:t>Основная тема</a:t>
            </a:r>
            <a:r>
              <a:rPr lang="ru-RU" dirty="0" smtClean="0"/>
              <a:t>: </a:t>
            </a:r>
            <a:r>
              <a:rPr lang="ru-RU" b="1" dirty="0" smtClean="0"/>
              <a:t>«Технология </a:t>
            </a:r>
            <a:r>
              <a:rPr lang="ru-RU" b="1" dirty="0"/>
              <a:t>моделирования простых </a:t>
            </a:r>
            <a:r>
              <a:rPr lang="ru-RU" b="1" dirty="0" smtClean="0"/>
              <a:t>конструкций». </a:t>
            </a:r>
          </a:p>
          <a:p>
            <a:r>
              <a:rPr lang="ru-RU" dirty="0" smtClean="0"/>
              <a:t>Моделирование строительных конструкций, механизмов на основе рычага, блоков, передаче вращательного движения.  </a:t>
            </a:r>
            <a:endParaRPr lang="ru-RU" dirty="0"/>
          </a:p>
          <a:p>
            <a:endParaRPr lang="ru-RU" u="sng" dirty="0" smtClean="0"/>
          </a:p>
          <a:p>
            <a:r>
              <a:rPr lang="ru-RU" u="sng" dirty="0" smtClean="0"/>
              <a:t>Материалы и оборудование</a:t>
            </a:r>
            <a:r>
              <a:rPr lang="ru-RU" dirty="0" smtClean="0"/>
              <a:t>:  Компьютер, учебные интерактивные программы, конструктор </a:t>
            </a:r>
            <a:r>
              <a:rPr lang="en-US" dirty="0" smtClean="0"/>
              <a:t>LEGO </a:t>
            </a:r>
            <a:r>
              <a:rPr lang="ru-RU" dirty="0" smtClean="0"/>
              <a:t>«Наука и технология», «Простые механизмы», «Пневматика», «Источники энергии» (в различной целевой комплектации)</a:t>
            </a:r>
            <a:endParaRPr lang="ru-RU" dirty="0"/>
          </a:p>
        </p:txBody>
      </p:sp>
      <p:pic>
        <p:nvPicPr>
          <p:cNvPr id="1026" name="Picture 2" descr="D:\2016-17 учебный год\Семинар STEM\Новая папка (5)\Новая папка (6)\Урок_технологии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0362"/>
            <a:ext cx="3240360" cy="215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/>
          <a:stretch/>
        </p:blipFill>
        <p:spPr bwMode="auto">
          <a:xfrm>
            <a:off x="3563888" y="3985089"/>
            <a:ext cx="3066261" cy="206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36" y="4432780"/>
            <a:ext cx="2126044" cy="237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00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188640"/>
            <a:ext cx="91440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Учебные программы: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24744"/>
            <a:ext cx="86514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7-9 </a:t>
            </a:r>
            <a:r>
              <a:rPr lang="ru-RU" b="1" i="1" dirty="0"/>
              <a:t>класс:</a:t>
            </a:r>
            <a:r>
              <a:rPr lang="ru-RU" dirty="0"/>
              <a:t> </a:t>
            </a:r>
            <a:r>
              <a:rPr lang="ru-RU" dirty="0" smtClean="0"/>
              <a:t>формируется практический интерес к робототехнике, конструированию, физике, математике.  Навыки творческого мышления, программирования, анализа результатов и решения возможных проблем.</a:t>
            </a:r>
          </a:p>
          <a:p>
            <a:endParaRPr lang="ru-RU" u="sng" dirty="0" smtClean="0"/>
          </a:p>
          <a:p>
            <a:r>
              <a:rPr lang="ru-RU" u="sng" dirty="0" smtClean="0"/>
              <a:t>Основная тема</a:t>
            </a:r>
            <a:r>
              <a:rPr lang="ru-RU" dirty="0" smtClean="0"/>
              <a:t>:  </a:t>
            </a:r>
            <a:r>
              <a:rPr lang="ru-RU" b="1" dirty="0" smtClean="0"/>
              <a:t>«Технология создания  робототехнических </a:t>
            </a:r>
            <a:r>
              <a:rPr lang="ru-RU" b="1" dirty="0"/>
              <a:t>систем» </a:t>
            </a:r>
            <a:r>
              <a:rPr lang="ru-RU" b="1" dirty="0" smtClean="0"/>
              <a:t>и «Технология </a:t>
            </a:r>
            <a:r>
              <a:rPr lang="ru-RU" b="1" dirty="0"/>
              <a:t>управления роботизированными системами</a:t>
            </a:r>
            <a:r>
              <a:rPr lang="ru-RU" b="1" dirty="0" smtClean="0"/>
              <a:t>».</a:t>
            </a:r>
            <a:r>
              <a:rPr lang="ru-RU" dirty="0" smtClean="0"/>
              <a:t>  </a:t>
            </a:r>
          </a:p>
          <a:p>
            <a:r>
              <a:rPr lang="ru-RU" dirty="0" smtClean="0"/>
              <a:t>Организация сложных процессов. Работа с данными. Основы проектирование. Способы управления роботами. Человек и робот. Проектная деятельность.</a:t>
            </a:r>
          </a:p>
          <a:p>
            <a:endParaRPr lang="ru-RU" dirty="0" smtClean="0"/>
          </a:p>
          <a:p>
            <a:r>
              <a:rPr lang="ru-RU" u="sng" dirty="0" smtClean="0"/>
              <a:t>Материалы и оборудование</a:t>
            </a:r>
            <a:r>
              <a:rPr lang="ru-RU" dirty="0" smtClean="0"/>
              <a:t>:  Компьютер, учебные интерактивные программы , конструктор </a:t>
            </a:r>
            <a:r>
              <a:rPr lang="en-US" dirty="0" smtClean="0"/>
              <a:t>LEGO </a:t>
            </a:r>
            <a:r>
              <a:rPr lang="ru-RU" dirty="0" err="1" smtClean="0"/>
              <a:t>Mindstorms</a:t>
            </a:r>
            <a:r>
              <a:rPr lang="ru-RU" dirty="0" smtClean="0"/>
              <a:t>  </a:t>
            </a:r>
            <a:r>
              <a:rPr lang="ru-RU" dirty="0"/>
              <a:t>базовый набор NXT </a:t>
            </a:r>
            <a:r>
              <a:rPr lang="ru-RU" dirty="0" smtClean="0"/>
              <a:t>(в различной целевой комплектации)</a:t>
            </a:r>
            <a:endParaRPr lang="ru-RU" dirty="0"/>
          </a:p>
        </p:txBody>
      </p:sp>
      <p:pic>
        <p:nvPicPr>
          <p:cNvPr id="4098" name="Picture 2" descr="K:\2014-2015 учебный год_ФОТО\Фото_уроки Гошкадор\DSC_1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70431"/>
            <a:ext cx="3269900" cy="217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Робототраффик_2016\IMG_10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550" y="4470432"/>
            <a:ext cx="2827824" cy="212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Робототраффик_2016\DSC_02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9728" r="5042" b="32004"/>
          <a:stretch/>
        </p:blipFill>
        <p:spPr bwMode="auto">
          <a:xfrm>
            <a:off x="3635896" y="4470431"/>
            <a:ext cx="2090176" cy="213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66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188640"/>
            <a:ext cx="91440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Учебные программы: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593" y="1196752"/>
            <a:ext cx="8651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10-11 класс: </a:t>
            </a:r>
            <a:r>
              <a:rPr lang="ru-RU" dirty="0" smtClean="0"/>
              <a:t>основное внимание уделяется дальнейшему развитию компетенций в области информационных технологий на уровне профессиональной ориентации</a:t>
            </a:r>
            <a:r>
              <a:rPr lang="ru-RU" dirty="0"/>
              <a:t>. </a:t>
            </a:r>
            <a:endParaRPr lang="ru-RU" u="sng" dirty="0" smtClean="0"/>
          </a:p>
          <a:p>
            <a:endParaRPr lang="ru-RU" u="sng" dirty="0" smtClean="0"/>
          </a:p>
          <a:p>
            <a:r>
              <a:rPr lang="ru-RU" u="sng" dirty="0" smtClean="0"/>
              <a:t>Основные </a:t>
            </a:r>
            <a:r>
              <a:rPr lang="ru-RU" u="sng" dirty="0"/>
              <a:t>темы</a:t>
            </a:r>
            <a:r>
              <a:rPr lang="ru-RU" dirty="0"/>
              <a:t>: </a:t>
            </a:r>
            <a:r>
              <a:rPr lang="ru-RU" b="1" dirty="0"/>
              <a:t>«Коммуникативные и информационные технологии в бизнесе». </a:t>
            </a:r>
          </a:p>
          <a:p>
            <a:r>
              <a:rPr lang="ru-RU" dirty="0" smtClean="0"/>
              <a:t>Операционный и технологический менеджмент. Маркетинговые и финансовые инструменты. </a:t>
            </a:r>
          </a:p>
          <a:p>
            <a:endParaRPr lang="ru-RU" dirty="0"/>
          </a:p>
          <a:p>
            <a:r>
              <a:rPr lang="ru-RU" u="sng" dirty="0"/>
              <a:t>Материалы и оборудование</a:t>
            </a:r>
            <a:r>
              <a:rPr lang="ru-RU" dirty="0"/>
              <a:t>:  Компьютер, </a:t>
            </a:r>
            <a:r>
              <a:rPr lang="ru-RU" dirty="0" smtClean="0"/>
              <a:t>ОС </a:t>
            </a:r>
            <a:r>
              <a:rPr lang="ru-RU" dirty="0" err="1" smtClean="0"/>
              <a:t>Windows</a:t>
            </a:r>
            <a:r>
              <a:rPr lang="ru-RU" dirty="0" smtClean="0"/>
              <a:t> , MS </a:t>
            </a:r>
            <a:r>
              <a:rPr lang="ru-RU" dirty="0" err="1" smtClean="0"/>
              <a:t>Word</a:t>
            </a:r>
            <a:r>
              <a:rPr lang="ru-RU" dirty="0" smtClean="0"/>
              <a:t>, </a:t>
            </a:r>
            <a:r>
              <a:rPr lang="ru-RU" dirty="0" err="1" smtClean="0"/>
              <a:t>Excel</a:t>
            </a:r>
            <a:r>
              <a:rPr lang="ru-RU" dirty="0" smtClean="0"/>
              <a:t>, </a:t>
            </a:r>
            <a:r>
              <a:rPr lang="ru-RU" dirty="0" err="1" smtClean="0"/>
              <a:t>Internet</a:t>
            </a:r>
            <a:r>
              <a:rPr lang="ru-RU" dirty="0" smtClean="0"/>
              <a:t> </a:t>
            </a:r>
            <a:r>
              <a:rPr lang="ru-RU" dirty="0" err="1" smtClean="0"/>
              <a:t>Explorer</a:t>
            </a:r>
            <a:r>
              <a:rPr lang="ru-RU" dirty="0" smtClean="0"/>
              <a:t>, MS </a:t>
            </a:r>
            <a:r>
              <a:rPr lang="ru-RU" dirty="0" err="1" smtClean="0"/>
              <a:t>Outlook</a:t>
            </a:r>
            <a:r>
              <a:rPr lang="ru-RU" dirty="0" smtClean="0"/>
              <a:t>, </a:t>
            </a:r>
            <a:r>
              <a:rPr lang="ru-RU" dirty="0" err="1" smtClean="0"/>
              <a:t>Windows</a:t>
            </a:r>
            <a:r>
              <a:rPr lang="ru-RU" dirty="0" smtClean="0"/>
              <a:t> </a:t>
            </a:r>
            <a:r>
              <a:rPr lang="ru-RU" dirty="0" err="1"/>
              <a:t>Messenger</a:t>
            </a:r>
            <a:r>
              <a:rPr lang="ru-RU" dirty="0"/>
              <a:t>, </a:t>
            </a:r>
            <a:r>
              <a:rPr lang="ru-RU" dirty="0" err="1" smtClean="0"/>
              <a:t>Skyp</a:t>
            </a:r>
            <a:r>
              <a:rPr lang="ru-RU" dirty="0" smtClean="0"/>
              <a:t> и др. в практическом применении.</a:t>
            </a:r>
            <a:endParaRPr lang="ru-RU" dirty="0"/>
          </a:p>
          <a:p>
            <a:endParaRPr lang="ru-RU" b="1" i="1" dirty="0"/>
          </a:p>
        </p:txBody>
      </p:sp>
      <p:pic>
        <p:nvPicPr>
          <p:cNvPr id="7170" name="Picture 2" descr="D:\2015-16 учебный год\Фото_2015-16 уч.год\Открытый урок_Медведева\DSC_08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r="20779" b="13944"/>
          <a:stretch/>
        </p:blipFill>
        <p:spPr bwMode="auto">
          <a:xfrm>
            <a:off x="204880" y="4509120"/>
            <a:ext cx="256692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2015-16 учебный год\Конференция_Любарская\DSC_01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5" t="22853" b="13020"/>
          <a:stretch/>
        </p:blipFill>
        <p:spPr bwMode="auto">
          <a:xfrm>
            <a:off x="2843808" y="3802576"/>
            <a:ext cx="4021000" cy="203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2016-17 учебный год\Школа\Медиакультура\Все что ранее было\ФОТО МОИХ УРОКОВ_МЕДИАКУЛЬТУРА\Тема_Слухи_ОРТ и Киевстар\Фото_26_02_14_сжатые и выбранные\DSC_01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2" b="9570"/>
          <a:stretch/>
        </p:blipFill>
        <p:spPr bwMode="auto">
          <a:xfrm>
            <a:off x="5364088" y="4818298"/>
            <a:ext cx="350977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K:\OPT_общая информация\Логотипы\ОРТ синий на бе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14" y="6153607"/>
            <a:ext cx="679224" cy="5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OPT_общая информация\Логотипы\лого сш144 на прозрачном фон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26" y="6091205"/>
            <a:ext cx="648072" cy="6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467544" y="6021288"/>
            <a:ext cx="8540346" cy="1580"/>
          </a:xfrm>
          <a:prstGeom prst="line">
            <a:avLst/>
          </a:prstGeom>
          <a:ln w="38100">
            <a:solidFill>
              <a:srgbClr val="003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" y="188640"/>
            <a:ext cx="91440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Кружковая работа: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5" y="1196752"/>
            <a:ext cx="823243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Кружок</a:t>
            </a:r>
            <a:r>
              <a:rPr lang="ru-RU" sz="2400" b="1" dirty="0" smtClean="0"/>
              <a:t>  «Робототехника»,  </a:t>
            </a:r>
          </a:p>
          <a:p>
            <a:r>
              <a:rPr lang="ru-RU" sz="2400" dirty="0" smtClean="0"/>
              <a:t>для учеников  5-8 класса</a:t>
            </a:r>
          </a:p>
          <a:p>
            <a:endParaRPr lang="ru-RU" sz="2400" b="1" dirty="0" smtClean="0"/>
          </a:p>
          <a:p>
            <a:endParaRPr lang="ru-RU" sz="1000" b="1" dirty="0"/>
          </a:p>
          <a:p>
            <a:r>
              <a:rPr lang="ru-RU" sz="2400" dirty="0"/>
              <a:t>Кружок</a:t>
            </a:r>
            <a:r>
              <a:rPr lang="ru-RU" sz="2400" b="1" dirty="0"/>
              <a:t> </a:t>
            </a:r>
            <a:r>
              <a:rPr lang="ru-RU" sz="2400" b="1" dirty="0" smtClean="0"/>
              <a:t> «Мастер </a:t>
            </a:r>
            <a:r>
              <a:rPr lang="ru-RU" sz="2400" b="1" dirty="0"/>
              <a:t>фотоискусства</a:t>
            </a:r>
            <a:r>
              <a:rPr lang="ru-RU" sz="2400" b="1" dirty="0" smtClean="0"/>
              <a:t>», </a:t>
            </a:r>
          </a:p>
          <a:p>
            <a:r>
              <a:rPr lang="ru-RU" sz="2400" dirty="0" smtClean="0"/>
              <a:t>для учеников 7-10 класса</a:t>
            </a:r>
          </a:p>
          <a:p>
            <a:endParaRPr lang="ru-RU" sz="2400" b="1" dirty="0" smtClean="0"/>
          </a:p>
          <a:p>
            <a:endParaRPr lang="ru-RU" sz="1000" b="1" dirty="0"/>
          </a:p>
          <a:p>
            <a:r>
              <a:rPr lang="ru-RU" sz="2400" dirty="0" smtClean="0"/>
              <a:t>Кружок</a:t>
            </a:r>
            <a:r>
              <a:rPr lang="ru-RU" sz="2400" b="1" dirty="0" smtClean="0"/>
              <a:t> «Основы программирования для детей», </a:t>
            </a:r>
          </a:p>
          <a:p>
            <a:r>
              <a:rPr lang="ru-RU" sz="2400" dirty="0" smtClean="0"/>
              <a:t>ученики 3-4 класса</a:t>
            </a:r>
          </a:p>
          <a:p>
            <a:endParaRPr lang="ru-RU" sz="2400" b="1" dirty="0" smtClean="0"/>
          </a:p>
          <a:p>
            <a:endParaRPr lang="ru-RU" sz="1000" b="1" dirty="0"/>
          </a:p>
          <a:p>
            <a:r>
              <a:rPr lang="ru-RU" sz="2400" dirty="0" smtClean="0"/>
              <a:t>Кружок</a:t>
            </a:r>
            <a:r>
              <a:rPr lang="ru-RU" sz="2400" b="1" dirty="0" smtClean="0"/>
              <a:t> «Векторная и растровая графика», </a:t>
            </a:r>
          </a:p>
          <a:p>
            <a:r>
              <a:rPr lang="ru-RU" sz="2400" dirty="0" smtClean="0"/>
              <a:t>ученики 5-6 класса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6952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39"/>
            <a:ext cx="2448272" cy="183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68"/>
          <a:stretch/>
        </p:blipFill>
        <p:spPr bwMode="auto">
          <a:xfrm>
            <a:off x="5436096" y="233227"/>
            <a:ext cx="3467389" cy="183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2592288" cy="2073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3228"/>
            <a:ext cx="2449954" cy="183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5" y="2229517"/>
            <a:ext cx="1613823" cy="205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383" y="2215919"/>
            <a:ext cx="3300804" cy="205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5" y="4433424"/>
            <a:ext cx="3486031" cy="2316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2016-17 учебный год\Семинар STEM\Новая папка (5)\Новая папка (6)\DSC_011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72"/>
          <a:stretch/>
        </p:blipFill>
        <p:spPr bwMode="auto">
          <a:xfrm>
            <a:off x="3933130" y="4940876"/>
            <a:ext cx="1501265" cy="121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K:\2014-2015 учебный год_ФОТО\Фото_уроки Гошкадор\DSC_106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12" y="4493384"/>
            <a:ext cx="3303876" cy="219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85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188640"/>
            <a:ext cx="91440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Инновации и изменения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408" y="1177653"/>
            <a:ext cx="866448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atin typeface="+mj-lt"/>
                <a:cs typeface="Arial" pitchFamily="34" charset="0"/>
              </a:rPr>
              <a:t>Тематический курс: </a:t>
            </a:r>
          </a:p>
          <a:p>
            <a:r>
              <a:rPr lang="ru-RU" sz="2300" b="1" dirty="0" smtClean="0">
                <a:latin typeface="+mj-lt"/>
                <a:cs typeface="Arial" pitchFamily="34" charset="0"/>
              </a:rPr>
              <a:t>«Создание и обработка мультимедийных данных»</a:t>
            </a:r>
          </a:p>
          <a:p>
            <a:r>
              <a:rPr lang="ru-RU" sz="2300" dirty="0" smtClean="0">
                <a:latin typeface="+mj-lt"/>
                <a:cs typeface="Arial" pitchFamily="34" charset="0"/>
              </a:rPr>
              <a:t>Для учеников 5-х классов</a:t>
            </a:r>
          </a:p>
          <a:p>
            <a:endParaRPr lang="ru-RU" sz="2300" dirty="0" smtClean="0">
              <a:latin typeface="+mj-lt"/>
              <a:cs typeface="Arial" pitchFamily="34" charset="0"/>
            </a:endParaRPr>
          </a:p>
          <a:p>
            <a:r>
              <a:rPr lang="ru-RU" sz="2300" dirty="0" smtClean="0">
                <a:latin typeface="+mj-lt"/>
                <a:cs typeface="Arial" pitchFamily="34" charset="0"/>
              </a:rPr>
              <a:t>Тематический курс:</a:t>
            </a:r>
          </a:p>
          <a:p>
            <a:r>
              <a:rPr lang="ru-RU" sz="2300" b="1" dirty="0" smtClean="0">
                <a:latin typeface="+mj-lt"/>
                <a:cs typeface="Arial" pitchFamily="34" charset="0"/>
              </a:rPr>
              <a:t>«Основы компьютерной графики и </a:t>
            </a:r>
            <a:r>
              <a:rPr lang="en-US" sz="2300" b="1" dirty="0" smtClean="0">
                <a:latin typeface="+mj-lt"/>
                <a:cs typeface="Arial" pitchFamily="34" charset="0"/>
              </a:rPr>
              <a:t>3D</a:t>
            </a:r>
            <a:r>
              <a:rPr lang="ru-RU" sz="2300" b="1" dirty="0" smtClean="0">
                <a:latin typeface="+mj-lt"/>
                <a:cs typeface="Arial" pitchFamily="34" charset="0"/>
              </a:rPr>
              <a:t> моделирования»</a:t>
            </a:r>
          </a:p>
          <a:p>
            <a:r>
              <a:rPr lang="ru-RU" sz="2300" dirty="0" smtClean="0">
                <a:latin typeface="+mj-lt"/>
                <a:cs typeface="Arial" pitchFamily="34" charset="0"/>
              </a:rPr>
              <a:t>Для учеников 6-х классов</a:t>
            </a:r>
            <a:endParaRPr lang="ru-RU" sz="2300" dirty="0">
              <a:latin typeface="+mj-lt"/>
              <a:cs typeface="Arial" pitchFamily="34" charset="0"/>
            </a:endParaRPr>
          </a:p>
        </p:txBody>
      </p:sp>
      <p:pic>
        <p:nvPicPr>
          <p:cNvPr id="5122" name="Picture 2" descr="D:\2016-17 учебный год\Фото_общие\УРОКИ\DSC_02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t="3595" r="43" b="13453"/>
          <a:stretch/>
        </p:blipFill>
        <p:spPr bwMode="auto">
          <a:xfrm>
            <a:off x="496082" y="3855309"/>
            <a:ext cx="3427846" cy="19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ataliya.medvedeva\AppData\Roaming\Skype\nataliya.medvedeva_dnepr\media_messaging\media_cache_v3\^2801967993B72E88E71375CB50194E37E97E88677E5E24D24D^pimgpsh_fullsize_dist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8688" r="11763" b="11576"/>
          <a:stretch/>
        </p:blipFill>
        <p:spPr bwMode="auto">
          <a:xfrm>
            <a:off x="6580318" y="3429000"/>
            <a:ext cx="2563682" cy="176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nataliya.medvedeva\AppData\Roaming\Skype\nataliya.medvedeva_dnepr\media_messaging\media_cache_v3\^13B745B08C5DAFB3B1F23519DD380BE2B5089D989092720017^pimgpsh_fullsize_dist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6" b="7044"/>
          <a:stretch/>
        </p:blipFill>
        <p:spPr bwMode="auto">
          <a:xfrm>
            <a:off x="4067944" y="5054613"/>
            <a:ext cx="3531480" cy="150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99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K:\OPT_общая информация\Логотипы\ОРТ синий на бе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14" y="6153607"/>
            <a:ext cx="679224" cy="5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OPT_общая информация\Логотипы\лого сш144 на прозрачном фон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26" y="6091205"/>
            <a:ext cx="648072" cy="6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467544" y="6021288"/>
            <a:ext cx="8540346" cy="1580"/>
          </a:xfrm>
          <a:prstGeom prst="line">
            <a:avLst/>
          </a:prstGeom>
          <a:ln w="38100">
            <a:solidFill>
              <a:srgbClr val="003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0777" y="332656"/>
            <a:ext cx="89003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+mj-lt"/>
              <a:cs typeface="Arial" pitchFamily="34" charset="0"/>
            </a:endParaRPr>
          </a:p>
          <a:p>
            <a:pPr algn="ctr"/>
            <a:r>
              <a:rPr lang="ru-RU" sz="8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РЕЗУЛЬТАТ:</a:t>
            </a:r>
          </a:p>
          <a:p>
            <a:pPr algn="ctr"/>
            <a:endParaRPr lang="ru-RU" sz="8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endParaRPr lang="ru-RU" sz="2400" dirty="0" smtClean="0">
              <a:latin typeface="+mj-lt"/>
              <a:cs typeface="Arial" pitchFamily="34" charset="0"/>
            </a:endParaRPr>
          </a:p>
          <a:p>
            <a:r>
              <a:rPr lang="ru-RU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 УДАЧНЫЙ                                         СТАРТ</a:t>
            </a:r>
            <a:endParaRPr lang="ru-RU" sz="4000" dirty="0" smtClean="0">
              <a:latin typeface="+mj-lt"/>
              <a:cs typeface="Arial" pitchFamily="34" charset="0"/>
            </a:endParaRPr>
          </a:p>
          <a:p>
            <a:endParaRPr lang="ru-RU" sz="2400" dirty="0">
              <a:latin typeface="+mj-lt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24" y="3068960"/>
            <a:ext cx="38163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81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4242" y="1677327"/>
            <a:ext cx="8920246" cy="4967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Меморандума между Всемирным Союзом ОРТ                                                    «Образовательные ресурсы и технологический тренинг»</a:t>
            </a:r>
            <a:b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 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Министерством образования и науки Украины о сотрудничестве в области полного общего среднего и профессионально-технического образования                                                      </a:t>
            </a:r>
            <a:r>
              <a:rPr lang="ru-RU" sz="17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(Приказ № 308 от 8 августа 2000 года),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</a:t>
            </a:r>
          </a:p>
          <a:p>
            <a:r>
              <a:rPr lang="ru-RU" sz="1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КЗО «УВК №144»ДГС согласно Указа управления образования                                 и науки Днепропетровской облгосадминистрации                                                               </a:t>
            </a:r>
            <a:r>
              <a:rPr lang="ru-RU" sz="17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(Приказ № 890 от 17 ноября 2006 года) </a:t>
            </a:r>
          </a:p>
          <a:p>
            <a:endParaRPr lang="uk-UA" sz="20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80126" y="116632"/>
            <a:ext cx="8496944" cy="1210146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Образовательная деятельность ОРТ на территории Украины осуществляется в рамках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:</a:t>
            </a:r>
            <a:endParaRPr lang="uk-UA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7" name="Picture 3" descr="K:\OPT_общая информация\Логотипы\ОРТ синий на бе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31523"/>
            <a:ext cx="1358449" cy="107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OPT_общая информация\Логотипы\лого сш144 на прозрачном фон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305" y="5373216"/>
            <a:ext cx="1279198" cy="130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on.gov.ua/assets/components/phpthumbof/cache/535435-4553235252543453444444444444444444444444333333333333misir54774333.94f21b45a478b2a68b0eefceeca9dba9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19351" r="12987" b="17203"/>
          <a:stretch/>
        </p:blipFill>
        <p:spPr bwMode="auto">
          <a:xfrm>
            <a:off x="3828416" y="5257570"/>
            <a:ext cx="1504660" cy="142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10573" y="5013176"/>
            <a:ext cx="8540346" cy="1580"/>
          </a:xfrm>
          <a:prstGeom prst="line">
            <a:avLst/>
          </a:prstGeom>
          <a:ln w="38100">
            <a:solidFill>
              <a:srgbClr val="003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49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2197" y="19488"/>
            <a:ext cx="8097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Центр «ОРТ» в Днепровской еврейской школе работает с 2000 года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268760"/>
            <a:ext cx="87563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/>
              <a:t>Для школьников</a:t>
            </a:r>
            <a:r>
              <a:rPr lang="ru-RU" sz="2000" b="1" u="sng" dirty="0" smtClean="0"/>
              <a:t>:</a:t>
            </a:r>
          </a:p>
          <a:p>
            <a:r>
              <a:rPr lang="ru-RU" sz="2000" dirty="0" smtClean="0"/>
              <a:t>-  Ежегодные международные олимпиады по робототехнике (Израиль); </a:t>
            </a:r>
          </a:p>
          <a:p>
            <a:r>
              <a:rPr lang="ru-RU" sz="2000" dirty="0" smtClean="0"/>
              <a:t>-  Различные международные образовательные программы Всемирного ОРТ (конкурсы, соревнования, летние школы);</a:t>
            </a:r>
          </a:p>
          <a:p>
            <a:r>
              <a:rPr lang="ru-RU" sz="2000" dirty="0" smtClean="0"/>
              <a:t>-  Тематические международные конкурсы с использованием ИКТ;</a:t>
            </a:r>
          </a:p>
          <a:p>
            <a:r>
              <a:rPr lang="ru-RU" sz="2000" dirty="0" smtClean="0"/>
              <a:t>-  Обучение по экспериментальным учебным программа в рамках предмета Технологии.</a:t>
            </a:r>
          </a:p>
          <a:p>
            <a:endParaRPr lang="ru-RU" sz="2000" dirty="0"/>
          </a:p>
          <a:p>
            <a:r>
              <a:rPr lang="ru-RU" sz="2400" b="1" u="sng" dirty="0" smtClean="0"/>
              <a:t>Для преподавателей:</a:t>
            </a:r>
          </a:p>
          <a:p>
            <a:r>
              <a:rPr lang="ru-RU" sz="2000" dirty="0" smtClean="0"/>
              <a:t>-  Участие преподавателей школы сети ОРТ в международных семинарах, практикумах и специализированных образовательных программах;</a:t>
            </a:r>
          </a:p>
          <a:p>
            <a:r>
              <a:rPr lang="ru-RU" sz="2000" dirty="0" smtClean="0"/>
              <a:t>-  Мотивационно-поощрительные международные экскурсионные программы.</a:t>
            </a:r>
          </a:p>
          <a:p>
            <a:r>
              <a:rPr lang="ru-RU" sz="2000" dirty="0" smtClean="0"/>
              <a:t>-  Ежегодный </a:t>
            </a:r>
            <a:r>
              <a:rPr lang="ru-RU" sz="2000" dirty="0"/>
              <a:t>конкурс для </a:t>
            </a:r>
            <a:r>
              <a:rPr lang="ru-RU" sz="2000" dirty="0" smtClean="0"/>
              <a:t>преподавателей «</a:t>
            </a:r>
            <a:r>
              <a:rPr lang="ru-RU" sz="2000" dirty="0"/>
              <a:t>Премия Всемирного ОРТ» </a:t>
            </a:r>
          </a:p>
          <a:p>
            <a:endParaRPr lang="ru-RU" sz="20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467544" y="6021288"/>
            <a:ext cx="8540346" cy="1580"/>
          </a:xfrm>
          <a:prstGeom prst="line">
            <a:avLst/>
          </a:prstGeom>
          <a:ln w="38100">
            <a:solidFill>
              <a:srgbClr val="003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K:\OPT_общая информация\Логотипы\лого сш144 на прозрачном фон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26" y="6091205"/>
            <a:ext cx="648072" cy="6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K:\OPT_общая информация\Логотипы\ОРТ синий на бело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14" y="6153607"/>
            <a:ext cx="679224" cy="5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19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2197" y="19488"/>
            <a:ext cx="8097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Награды и достижения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6670"/>
            <a:ext cx="3042640" cy="2714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99" y="816670"/>
            <a:ext cx="2868950" cy="272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788929"/>
            <a:ext cx="2712207" cy="235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7"/>
          <a:stretch/>
        </p:blipFill>
        <p:spPr bwMode="auto">
          <a:xfrm>
            <a:off x="0" y="3484671"/>
            <a:ext cx="2411760" cy="18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3" b="12823"/>
          <a:stretch/>
        </p:blipFill>
        <p:spPr bwMode="auto">
          <a:xfrm>
            <a:off x="116656" y="5373883"/>
            <a:ext cx="3168352" cy="1484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51" y="5345066"/>
            <a:ext cx="3024769" cy="151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0" y="1841053"/>
            <a:ext cx="2712207" cy="177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19" y="5180801"/>
            <a:ext cx="2624298" cy="167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28" y="3486896"/>
            <a:ext cx="244475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392" y="3500129"/>
            <a:ext cx="28162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38" y="3505152"/>
            <a:ext cx="2170113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2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4080" y="124735"/>
            <a:ext cx="69847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Материальная  база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011" y="4437112"/>
            <a:ext cx="437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Компьютерные лаборатория, </a:t>
            </a:r>
          </a:p>
          <a:p>
            <a:pPr algn="ctr"/>
            <a:r>
              <a:rPr lang="ru-RU" sz="2000" b="1" dirty="0" smtClean="0"/>
              <a:t>кабинет  №  35</a:t>
            </a:r>
            <a:endParaRPr lang="ru-RU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25387" y="1700808"/>
            <a:ext cx="4218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Компьютерная лаборатория, </a:t>
            </a:r>
          </a:p>
          <a:p>
            <a:pPr algn="ctr"/>
            <a:r>
              <a:rPr lang="ru-RU" sz="2000" b="1" dirty="0" smtClean="0"/>
              <a:t>кабинет № 2</a:t>
            </a:r>
            <a:endParaRPr lang="ru-RU" sz="2000" b="1" dirty="0"/>
          </a:p>
        </p:txBody>
      </p:sp>
      <p:pic>
        <p:nvPicPr>
          <p:cNvPr id="2051" name="Picture 3" descr="F:\DCIM\100D3200\DSC_02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5" b="16297"/>
          <a:stretch/>
        </p:blipFill>
        <p:spPr bwMode="auto">
          <a:xfrm>
            <a:off x="4789595" y="2963205"/>
            <a:ext cx="4235815" cy="276831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DCIM\100D3200\DSC_01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t="12144" b="13923"/>
          <a:stretch/>
        </p:blipFill>
        <p:spPr bwMode="auto">
          <a:xfrm>
            <a:off x="212011" y="1170169"/>
            <a:ext cx="4409734" cy="2699580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 flipV="1">
            <a:off x="467544" y="6021288"/>
            <a:ext cx="8540346" cy="1580"/>
          </a:xfrm>
          <a:prstGeom prst="line">
            <a:avLst/>
          </a:prstGeom>
          <a:ln w="38100">
            <a:solidFill>
              <a:srgbClr val="003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 descr="K:\OPT_общая информация\Логотипы\лого сш144 на прозрачном фон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26" y="6091205"/>
            <a:ext cx="648072" cy="6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K:\OPT_общая информация\Логотипы\ОРТ синий на бело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14" y="6153607"/>
            <a:ext cx="679224" cy="5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78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2296" y="260648"/>
            <a:ext cx="69847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Материальная  база</a:t>
            </a:r>
            <a:endParaRPr lang="ru-RU" sz="4400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3" y="1484784"/>
            <a:ext cx="4484818" cy="3629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39138" y="4293096"/>
            <a:ext cx="4205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Мультимедийная лаборатория</a:t>
            </a:r>
            <a:endParaRPr lang="ru-RU" sz="2000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67544" y="6021288"/>
            <a:ext cx="8540346" cy="1580"/>
          </a:xfrm>
          <a:prstGeom prst="line">
            <a:avLst/>
          </a:prstGeom>
          <a:ln w="38100">
            <a:solidFill>
              <a:srgbClr val="003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4" descr="K:\OPT_общая информация\Логотипы\лого сш144 на прозрачном фон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26" y="6091205"/>
            <a:ext cx="648072" cy="6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K:\OPT_общая информация\Логотипы\ОРТ синий на бело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14" y="6153607"/>
            <a:ext cx="679224" cy="5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2016-17 учебный год\Фото_общие\Оборудование\IMG_31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42" y="1568860"/>
            <a:ext cx="3705990" cy="24706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7" y="5445224"/>
            <a:ext cx="570688" cy="45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0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69259" y="188640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Материальная база</a:t>
            </a:r>
            <a:endParaRPr lang="ru-RU" sz="4400" b="1" dirty="0">
              <a:solidFill>
                <a:srgbClr val="002060"/>
              </a:solidFill>
            </a:endParaRPr>
          </a:p>
        </p:txBody>
      </p:sp>
      <p:pic>
        <p:nvPicPr>
          <p:cNvPr id="3078" name="Picture 6" descr="F:\DCIM\100D3200\DSC_02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6" y="2696088"/>
            <a:ext cx="1853566" cy="147890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4" y="1405110"/>
            <a:ext cx="4515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Конструкторы </a:t>
            </a:r>
            <a:r>
              <a:rPr lang="en-US" sz="2000" b="1" dirty="0" smtClean="0"/>
              <a:t>LEGO </a:t>
            </a:r>
          </a:p>
          <a:p>
            <a:pPr algn="ctr"/>
            <a:r>
              <a:rPr lang="en-US" sz="2000" b="1" dirty="0" smtClean="0"/>
              <a:t>(</a:t>
            </a:r>
            <a:r>
              <a:rPr lang="ru-RU" sz="2000" b="1" dirty="0" smtClean="0"/>
              <a:t>в различной целевой комплектации)</a:t>
            </a:r>
            <a:endParaRPr lang="ru-RU" sz="20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0" y="4379506"/>
            <a:ext cx="1818763" cy="149783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06" y="2696088"/>
            <a:ext cx="1857785" cy="148885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607" y="4379506"/>
            <a:ext cx="1857785" cy="150457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09684" y="1558998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3D </a:t>
            </a:r>
            <a:r>
              <a:rPr lang="ru-RU" sz="2000" b="1" dirty="0"/>
              <a:t>принтер «</a:t>
            </a:r>
            <a:r>
              <a:rPr lang="en-US" sz="2000" b="1" dirty="0"/>
              <a:t>da Vinci 1.0</a:t>
            </a:r>
            <a:r>
              <a:rPr lang="en-US" sz="2000" b="1" dirty="0" smtClean="0"/>
              <a:t>»</a:t>
            </a:r>
            <a:endParaRPr lang="ru-RU" sz="2000" b="1" dirty="0"/>
          </a:p>
        </p:txBody>
      </p:sp>
      <p:pic>
        <p:nvPicPr>
          <p:cNvPr id="15" name="Рисунок 14" descr="F:\DCIM\100D3200\DSC_016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10" y="2237042"/>
            <a:ext cx="2771682" cy="193188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652" y="4319498"/>
            <a:ext cx="1723256" cy="155093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 descr="F:\DCIM\100D3200\DSC_017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882" y="4296749"/>
            <a:ext cx="1763570" cy="157367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cxnSp>
        <p:nvCxnSpPr>
          <p:cNvPr id="16" name="Прямая соединительная линия 15"/>
          <p:cNvCxnSpPr/>
          <p:nvPr/>
        </p:nvCxnSpPr>
        <p:spPr>
          <a:xfrm flipV="1">
            <a:off x="467544" y="6021288"/>
            <a:ext cx="8540346" cy="1580"/>
          </a:xfrm>
          <a:prstGeom prst="line">
            <a:avLst/>
          </a:prstGeom>
          <a:ln w="38100">
            <a:solidFill>
              <a:srgbClr val="003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K:\OPT_общая информация\Логотипы\лого сш144 на прозрачном фоне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26" y="6091205"/>
            <a:ext cx="648072" cy="6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K:\OPT_общая информация\Логотипы\ОРТ синий на белом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14" y="6153607"/>
            <a:ext cx="679224" cy="5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8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K:\OPT_общая информация\Логотипы\ОРТ синий на бе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714" y="6153607"/>
            <a:ext cx="679224" cy="53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OPT_общая информация\Логотипы\лого сш144 на прозрачном фон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226" y="6091205"/>
            <a:ext cx="648072" cy="6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467544" y="6021288"/>
            <a:ext cx="8540346" cy="1580"/>
          </a:xfrm>
          <a:prstGeom prst="line">
            <a:avLst/>
          </a:prstGeom>
          <a:ln w="38100">
            <a:solidFill>
              <a:srgbClr val="0038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2" b="7278"/>
          <a:stretch/>
        </p:blipFill>
        <p:spPr bwMode="auto">
          <a:xfrm>
            <a:off x="95723" y="1628800"/>
            <a:ext cx="8968564" cy="42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" y="188640"/>
            <a:ext cx="91440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Модель Эксперимента: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" y="188640"/>
            <a:ext cx="91440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Учебные программы: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268760"/>
            <a:ext cx="86514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1-4 класс:</a:t>
            </a:r>
            <a:r>
              <a:rPr lang="ru-RU" dirty="0" smtClean="0"/>
              <a:t> развитие логического мышления, анализа, синтеза, навыков поиска самостоятельного решения проблемы</a:t>
            </a:r>
            <a:r>
              <a:rPr lang="ru-RU" dirty="0"/>
              <a:t>. </a:t>
            </a:r>
            <a:r>
              <a:rPr lang="ru-RU" dirty="0" smtClean="0"/>
              <a:t>Формирование </a:t>
            </a:r>
            <a:r>
              <a:rPr lang="ru-RU" dirty="0"/>
              <a:t>ключевых компетенций ученика младшей </a:t>
            </a:r>
            <a:r>
              <a:rPr lang="ru-RU" dirty="0" smtClean="0"/>
              <a:t>школы.</a:t>
            </a:r>
          </a:p>
          <a:p>
            <a:endParaRPr lang="ru-RU" dirty="0" smtClean="0"/>
          </a:p>
          <a:p>
            <a:r>
              <a:rPr lang="ru-RU" u="sng" dirty="0" smtClean="0"/>
              <a:t>Основная тема</a:t>
            </a:r>
            <a:r>
              <a:rPr lang="ru-RU" dirty="0" smtClean="0"/>
              <a:t>: </a:t>
            </a:r>
            <a:r>
              <a:rPr lang="ru-RU" b="1" dirty="0" smtClean="0"/>
              <a:t>«Простые механизмы»</a:t>
            </a:r>
          </a:p>
          <a:p>
            <a:r>
              <a:rPr lang="ru-RU" dirty="0" smtClean="0"/>
              <a:t>Введение в технологию. Основы технологий. </a:t>
            </a:r>
          </a:p>
          <a:p>
            <a:endParaRPr lang="ru-RU" u="sng" dirty="0" smtClean="0"/>
          </a:p>
          <a:p>
            <a:r>
              <a:rPr lang="ru-RU" u="sng" dirty="0" smtClean="0"/>
              <a:t>Материалы и оборудование</a:t>
            </a:r>
            <a:r>
              <a:rPr lang="ru-RU" dirty="0" smtClean="0"/>
              <a:t>:  Компьютер, учебные интерактивные программы,   </a:t>
            </a:r>
            <a:r>
              <a:rPr lang="ru-RU" dirty="0"/>
              <a:t>конструктор </a:t>
            </a:r>
            <a:r>
              <a:rPr lang="ru-RU" dirty="0" smtClean="0"/>
              <a:t> </a:t>
            </a:r>
            <a:r>
              <a:rPr lang="ru-RU" dirty="0"/>
              <a:t>LEGO </a:t>
            </a:r>
            <a:r>
              <a:rPr lang="ru-RU" dirty="0" smtClean="0"/>
              <a:t>«Первые механизмы», </a:t>
            </a:r>
            <a:r>
              <a:rPr lang="en-US" dirty="0" smtClean="0"/>
              <a:t>LEGO DACTA</a:t>
            </a:r>
            <a:r>
              <a:rPr lang="ru-RU" dirty="0" smtClean="0"/>
              <a:t>  (в различной целевой комплектации) и </a:t>
            </a:r>
            <a:r>
              <a:rPr lang="en-US" dirty="0" smtClean="0"/>
              <a:t>LEGO Education </a:t>
            </a:r>
            <a:r>
              <a:rPr lang="en-US" dirty="0" err="1" smtClean="0"/>
              <a:t>WeDo</a:t>
            </a:r>
            <a:r>
              <a:rPr lang="ru-RU" dirty="0" smtClean="0"/>
              <a:t>.</a:t>
            </a:r>
            <a:r>
              <a:rPr lang="en-US" dirty="0" smtClean="0"/>
              <a:t>			</a:t>
            </a:r>
          </a:p>
          <a:p>
            <a:endParaRPr lang="ru-RU" dirty="0"/>
          </a:p>
        </p:txBody>
      </p:sp>
      <p:pic>
        <p:nvPicPr>
          <p:cNvPr id="3074" name="Picture 2" descr="K:\2014-2015 учебный год_ФОТО\Фото_уроки Лены\DSC_0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4" y="4293096"/>
            <a:ext cx="3175721" cy="211151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" r="6094"/>
          <a:stretch/>
        </p:blipFill>
        <p:spPr bwMode="auto">
          <a:xfrm>
            <a:off x="6754553" y="3933056"/>
            <a:ext cx="2149806" cy="2005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800" y="4581128"/>
            <a:ext cx="3346450" cy="217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12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594</Words>
  <Application>Microsoft Office PowerPoint</Application>
  <PresentationFormat>Экран (4:3)</PresentationFormat>
  <Paragraphs>95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Медведева</dc:creator>
  <cp:lastModifiedBy>Наталия Медведева</cp:lastModifiedBy>
  <cp:revision>63</cp:revision>
  <dcterms:created xsi:type="dcterms:W3CDTF">2017-01-24T12:41:48Z</dcterms:created>
  <dcterms:modified xsi:type="dcterms:W3CDTF">2017-01-25T14:18:03Z</dcterms:modified>
</cp:coreProperties>
</file>