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69" r:id="rId2"/>
    <p:sldId id="272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3" r:id="rId11"/>
    <p:sldId id="285" r:id="rId12"/>
    <p:sldId id="284" r:id="rId13"/>
  </p:sldIdLst>
  <p:sldSz cx="1054893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86" y="-90"/>
      </p:cViewPr>
      <p:guideLst>
        <p:guide orient="horz" pos="2160"/>
        <p:guide pos="33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71" y="2130426"/>
            <a:ext cx="8966597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2341" y="3886200"/>
            <a:ext cx="738425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47980" y="274639"/>
            <a:ext cx="237351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7447" y="274639"/>
            <a:ext cx="694471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2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294" y="4406901"/>
            <a:ext cx="896659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3294" y="2906713"/>
            <a:ext cx="896659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7447" y="1600201"/>
            <a:ext cx="46591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2377" y="1600201"/>
            <a:ext cx="46591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535113"/>
            <a:ext cx="46609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447" y="2174875"/>
            <a:ext cx="46609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58715" y="1535113"/>
            <a:ext cx="4662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58715" y="2174875"/>
            <a:ext cx="46627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273050"/>
            <a:ext cx="347052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24342" y="273051"/>
            <a:ext cx="58971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7447" y="1435101"/>
            <a:ext cx="347052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666" y="4800600"/>
            <a:ext cx="63293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67666" y="612775"/>
            <a:ext cx="632936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7666" y="5367338"/>
            <a:ext cx="632936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47" y="274638"/>
            <a:ext cx="94940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447" y="1600201"/>
            <a:ext cx="94940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7447" y="6356351"/>
            <a:ext cx="2461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04221" y="6356351"/>
            <a:ext cx="3340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60072" y="6356351"/>
            <a:ext cx="2461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1397064">
            <a:off x="5724997" y="3438526"/>
            <a:ext cx="4823941" cy="172561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2075103" y="1512998"/>
            <a:ext cx="6907436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2040" y="0"/>
            <a:ext cx="9932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РИБИНСЬКА </a:t>
            </a:r>
            <a:r>
              <a:rPr lang="en-US" sz="2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  </a:t>
            </a:r>
            <a:r>
              <a:rPr lang="uk-UA" sz="2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ЗАГАЛЬНООСВІТНЯ</a:t>
            </a:r>
            <a:endParaRPr lang="uk-UA" sz="2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lvl="0" algn="ctr"/>
            <a:r>
              <a:rPr lang="uk-UA" sz="2800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ШКОЛА І –ІІІ </a:t>
            </a:r>
            <a:r>
              <a:rPr lang="en-US" sz="2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2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СТУПЕНІВ</a:t>
            </a:r>
            <a:endParaRPr lang="ru-RU" sz="2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8165" y="1988840"/>
            <a:ext cx="6336704" cy="20621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spc="50" normalizeH="0" baseline="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ТЕМА. </a:t>
            </a:r>
            <a:r>
              <a:rPr kumimoji="0" lang="uk-UA" sz="3200" b="1" i="1" u="none" strike="noStrike" cap="none" spc="50" normalizeH="0" baseline="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ОСНОВНІ ТИПИ ҐРУНТІВ,ЗАКОНОМІРНІСТЬ ЇХНЬОГО ПОШИРЕННЯ.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spc="50" normalizeH="0" baseline="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УМОВИ ҐРУНТОУТВОРЕННЯ</a:t>
            </a:r>
            <a:r>
              <a:rPr kumimoji="0" lang="ru-RU" sz="3200" b="1" i="0" u="none" strike="noStrike" cap="none" spc="50" normalizeH="0" baseline="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</a:rPr>
              <a:t> </a:t>
            </a:r>
            <a:endParaRPr lang="ru-RU" sz="3200" b="1" cap="none" spc="50" dirty="0">
              <a:ln w="11430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2341" y="486916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ГЕОГРА</a:t>
            </a:r>
            <a:r>
              <a:rPr lang="uk-UA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ФІЇ-ХАНЕЦЬКА О.О.</a:t>
            </a:r>
            <a:endParaRPr lang="ru-RU" b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4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50133" y="476672"/>
            <a:ext cx="5620706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41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МЕТОДИЧНИЙ ПРИЙОМ «САМОСТІЙНА РОБОТА»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98005" y="1916832"/>
          <a:ext cx="8424935" cy="2592289"/>
        </p:xfrm>
        <a:graphic>
          <a:graphicData uri="http://schemas.openxmlformats.org/drawingml/2006/table">
            <a:tbl>
              <a:tblPr/>
              <a:tblGrid>
                <a:gridCol w="2808042"/>
                <a:gridCol w="2808042"/>
                <a:gridCol w="2808851"/>
              </a:tblGrid>
              <a:tr h="370327"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Одиниці характеристики</a:t>
                      </a:r>
                      <a:endParaRPr lang="ru-RU" sz="95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Сірі лісові ґрунти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Каштанові ґрунти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Підтипи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грунту</a:t>
                      </a:r>
                      <a:endParaRPr lang="ru-RU" sz="100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Материнська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порода</a:t>
                      </a:r>
                      <a:endParaRPr lang="ru-RU" sz="100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654"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Потужність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/>
                          <a:ea typeface="Century Schoolbook"/>
                          <a:cs typeface="Century Schoolbook"/>
                        </a:rPr>
                        <a:t>гумусового горизонту</a:t>
                      </a:r>
                      <a:endParaRPr lang="ru-RU" sz="100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indent="-1397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Типи рослинності</a:t>
                      </a:r>
                      <a:endParaRPr lang="ru-RU" sz="100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indent="-1397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Родючість у балах</a:t>
                      </a:r>
                      <a:endParaRPr lang="ru-RU" sz="100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65100" algn="just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Times New Roman"/>
                        <a:ea typeface="Century Schoolbook"/>
                        <a:cs typeface="Century Schoolbook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09973" y="836712"/>
            <a:ext cx="517814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1 група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— сірі лісові ґрунти.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    2 група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— каштанові ґрунти.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21941" y="548680"/>
            <a:ext cx="943304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ЗАКРІПЛЕННЯ ВИВЧЕНОГО МАТЕРІАЛУ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1.Чим відрізняються ґрунти один від одного?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2.Яким законам підпорядковане розміщення головних типів ґрунтів на Землі? 3.Хто з географів вперше встановив ці закономірності?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4.Назвіть основні типи ґрунтів України.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5.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Як ви думаєте, чи здатна людина вплинути на якість ґрунту?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Поясніть, як люди різних професій впливають на процес ґрунтоутворення. У віршах Миколи Руденка є такі рядки: «В моїм краю чорноземи метрові: Голоблю посади — і та росте». Чи, на вашу думку, всі ґрунти родючі?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754189" y="1484784"/>
            <a:ext cx="5256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ПІДСУМОК УРОКУ. РЕФЛЕКСІЯ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38166" y="1856440"/>
            <a:ext cx="61926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Домашнє завдання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Опрацюйте текст підручника.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Зробіть малюнки ґрунтових профілів основних типів ґрунтів України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Підготувати інформацію про «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Грунти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рідного краю».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53989" y="364014"/>
            <a:ext cx="900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Мета</a:t>
            </a:r>
            <a:r>
              <a:rPr kumimoji="0" lang="uk-UA" sz="24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: </a:t>
            </a:r>
            <a:r>
              <a:rPr kumimoji="0" lang="uk-UA" sz="24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поглибити знання учнів про ґрунти, сформувати систему знань про основні ґрунтоутворювальні чинники в межах України; поглибити знання учнів про закономірності поширення ґрунтів територією України; удосконалювати навички роботи з картографічними матеріалами; за її допомогою визначати територіальне розміщення ґрунтів країни; виховувати в учнів почуття бережливого Ставлення до ґрунтів.</a:t>
            </a:r>
            <a:endParaRPr kumimoji="0" lang="uk-UA" sz="2400" b="1" i="0" u="none" strike="noStrike" normalizeH="0" baseline="0" dirty="0" smtClean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normalizeH="0" baseline="0" dirty="0" smtClean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Arial" pitchFamily="34" charset="0"/>
                <a:cs typeface="Arial" pitchFamily="34" charset="0"/>
              </a:rPr>
              <a:t>Обладнання: </a:t>
            </a:r>
            <a:r>
              <a:rPr kumimoji="0" lang="uk-UA" sz="24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карта ґрунтів України; таблиці «Класифікація ґрунтів за ме­ханічним складом», «Типи ґрунтів України», «Структура ґрунтів», зразки ґрунтів, атлас, підручник, відеоматеріали та фотограф</a:t>
            </a:r>
            <a:r>
              <a:rPr kumimoji="0" lang="ru-RU" sz="1200" b="1" i="0" u="none" strike="noStrike" normalizeH="0" baseline="0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 </a:t>
            </a:r>
            <a:endParaRPr kumimoji="0" lang="ru-RU" sz="3200" b="1" i="0" u="none" strike="noStrike" normalizeH="0" baseline="0" dirty="0" smtClean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13" y="188640"/>
            <a:ext cx="7568796" cy="51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°ÑÑÐ¸Ð½ÐºÐ¸ Ð¼Ð°ÑÐµÑÐ¸Ð½ÑÐºÐ¾Ð¹ Ð¿Ð¾ÑÐ¾Ð´Ñ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62" y="4827323"/>
            <a:ext cx="1638299" cy="1023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53989" y="404664"/>
            <a:ext cx="873085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Методичний прийом «Географічна асоціація»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Учням демонструють зображення: ґрунт, типи ґрунтів, пшеничне та соняшникове поля, кошик з овочами, хліб.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2073">
            <a:off x="8728979" y="5035333"/>
            <a:ext cx="1317776" cy="86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Картинки по запросу види грунті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8445" y="980728"/>
            <a:ext cx="4512500" cy="3384376"/>
          </a:xfrm>
          <a:prstGeom prst="rect">
            <a:avLst/>
          </a:prstGeom>
          <a:noFill/>
        </p:spPr>
      </p:pic>
      <p:pic>
        <p:nvPicPr>
          <p:cNvPr id="7171" name="Picture 3" descr="C:\Documents and Settings\Ханецкий\Мои документы\Алена\календар хлібороба\рейд 18.07\SAM_5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41" y="1340768"/>
            <a:ext cx="2952328" cy="2214245"/>
          </a:xfrm>
          <a:prstGeom prst="rect">
            <a:avLst/>
          </a:prstGeom>
          <a:noFill/>
        </p:spPr>
      </p:pic>
      <p:pic>
        <p:nvPicPr>
          <p:cNvPr id="7173" name="Picture 5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8085" y="3356992"/>
            <a:ext cx="3266728" cy="2450046"/>
          </a:xfrm>
          <a:prstGeom prst="rect">
            <a:avLst/>
          </a:prstGeom>
          <a:noFill/>
        </p:spPr>
      </p:pic>
      <p:pic>
        <p:nvPicPr>
          <p:cNvPr id="7175" name="Picture 7" descr="Картинки по запросу кошик з овочам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493" y="4293096"/>
            <a:ext cx="2638425" cy="173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21010" y="163961"/>
            <a:ext cx="93069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МЕТОДИЧНИЙ ПРИЙОМ «NOTA BENE» (ЗАМІТКА НА ПОЛЯХ)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73969" y="1412776"/>
            <a:ext cx="9001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Bookman Old Style" pitchFamily="18" charset="0"/>
                <a:cs typeface="Times New Roman" pitchFamily="18" charset="0"/>
              </a:rPr>
              <a:t>Ґрунт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— це поверхневий тонкий шар земної кори, зазвичай вкритий рослинністю і має природну родючість. Родючість ґрунту — це можливість забезпечувати рослини водою, поживними речовинами і повітрям.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0297" y="0"/>
            <a:ext cx="105489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70" name="AutoShape 18"/>
          <p:cNvSpPr>
            <a:spLocks noChangeArrowheads="1"/>
          </p:cNvSpPr>
          <p:nvPr/>
        </p:nvSpPr>
        <p:spPr bwMode="auto">
          <a:xfrm>
            <a:off x="3402261" y="764704"/>
            <a:ext cx="3810000" cy="792088"/>
          </a:xfrm>
          <a:prstGeom prst="flowChartMultidocumen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530053" y="1700808"/>
            <a:ext cx="2880320" cy="648072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1530053" y="2492896"/>
            <a:ext cx="2808312" cy="648072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530053" y="4149080"/>
            <a:ext cx="2736304" cy="648072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1530053" y="3356992"/>
            <a:ext cx="2736304" cy="576064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72" name="AutoShape 20"/>
          <p:cNvSpPr>
            <a:spLocks noChangeArrowheads="1"/>
          </p:cNvSpPr>
          <p:nvPr/>
        </p:nvSpPr>
        <p:spPr bwMode="auto">
          <a:xfrm>
            <a:off x="5706517" y="4149080"/>
            <a:ext cx="2448272" cy="648072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5706517" y="3289548"/>
            <a:ext cx="2448272" cy="643508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706517" y="2492896"/>
            <a:ext cx="2448272" cy="576064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3" name="AutoShape 1"/>
          <p:cNvSpPr>
            <a:spLocks noChangeArrowheads="1"/>
          </p:cNvSpPr>
          <p:nvPr/>
        </p:nvSpPr>
        <p:spPr bwMode="auto">
          <a:xfrm>
            <a:off x="5706517" y="1700808"/>
            <a:ext cx="2448272" cy="648072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194349" y="980728"/>
            <a:ext cx="17145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 Р У Н Т 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320193" y="1556792"/>
            <a:ext cx="1895475" cy="576064"/>
          </a:xfrm>
          <a:prstGeom prst="rect">
            <a:avLst/>
          </a:prstGeom>
          <a:noFill/>
          <a:ln w="63500" cmpd="thickThin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ГІРСЬКА (МАТЕРИНСЬКА)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ПОРОДА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748664" y="2709159"/>
            <a:ext cx="1619250" cy="266700"/>
          </a:xfrm>
          <a:prstGeom prst="rect">
            <a:avLst/>
          </a:prstGeom>
          <a:noFill/>
          <a:ln w="63500" cmpd="thickThin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КЛІМАТ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454523" y="3212976"/>
            <a:ext cx="189547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ГЕОЛОГІЧНИЙ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ВІК   ТЕРИТОІЇ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746335" y="4165528"/>
            <a:ext cx="1504950" cy="62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РЕЛЬЄФ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679665" y="1772816"/>
            <a:ext cx="147512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РОСЛИННІСТЬ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6679666" y="2580572"/>
            <a:ext cx="13660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6804744" y="3356992"/>
            <a:ext cx="125993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 ВОДИ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6426597" y="4221086"/>
            <a:ext cx="1224136" cy="54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74" name="AutoShape 22"/>
          <p:cNvSpPr>
            <a:spLocks noChangeArrowheads="1"/>
          </p:cNvSpPr>
          <p:nvPr/>
        </p:nvSpPr>
        <p:spPr bwMode="auto">
          <a:xfrm>
            <a:off x="3330253" y="4941169"/>
            <a:ext cx="4320480" cy="720080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3618285" y="5085184"/>
            <a:ext cx="3381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ГОСПОДАРСЬКА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ДІЯЛЬНІСТЬ ЛЮДИНИ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78" name="WordArt 26"/>
          <p:cNvSpPr>
            <a:spLocks noChangeArrowheads="1" noChangeShapeType="1" noTextEdit="1"/>
          </p:cNvSpPr>
          <p:nvPr/>
        </p:nvSpPr>
        <p:spPr bwMode="auto">
          <a:xfrm>
            <a:off x="2178125" y="404664"/>
            <a:ext cx="5812135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000" b="1" kern="10" spc="0" dirty="0" smtClean="0">
                <a:ln w="12700">
                  <a:solidFill>
                    <a:srgbClr val="943634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СХЕМА «ЧИННИКИ ҐРУНТОУТВОРЕННЯ»</a:t>
            </a:r>
            <a:endParaRPr lang="ru-RU" sz="2000" b="1" kern="10" spc="0" dirty="0">
              <a:ln w="12700">
                <a:solidFill>
                  <a:srgbClr val="943634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latin typeface="Arial Black"/>
            </a:endParaRPr>
          </a:p>
        </p:txBody>
      </p:sp>
      <p:sp>
        <p:nvSpPr>
          <p:cNvPr id="23571" name="AutoShape 19"/>
          <p:cNvSpPr>
            <a:spLocks noChangeShapeType="1"/>
          </p:cNvSpPr>
          <p:nvPr/>
        </p:nvSpPr>
        <p:spPr bwMode="auto">
          <a:xfrm>
            <a:off x="4986437" y="1556792"/>
            <a:ext cx="45719" cy="3384376"/>
          </a:xfrm>
          <a:prstGeom prst="straightConnector1">
            <a:avLst/>
          </a:prstGeom>
          <a:noFill/>
          <a:ln w="38100">
            <a:solidFill>
              <a:srgbClr val="31849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457200"/>
            <a:ext cx="105489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410373" y="2132856"/>
            <a:ext cx="129614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23554" idx="1"/>
          </p:cNvCxnSpPr>
          <p:nvPr/>
        </p:nvCxnSpPr>
        <p:spPr>
          <a:xfrm>
            <a:off x="4338365" y="2780928"/>
            <a:ext cx="136815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266357" y="3645024"/>
            <a:ext cx="136815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66357" y="4365104"/>
            <a:ext cx="144016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362701" y="764704"/>
            <a:ext cx="27441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Перегляд відеофільму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Грунти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Утворення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грунтів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2" name="1.Ґрунти. Утворення ґрунтів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442821" y="4612277"/>
            <a:ext cx="1944215" cy="1286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" name="Рисунок 31" descr="ÐÐ°ÑÑÐ¸Ð½ÐºÐ¸ Ð¿Ð¾ Ð·Ð°Ð¿ÑÐ¾ÑÑ ÐºÐ°ÑÑÐ¸Ð½ÐºÐ¸ Ð¼Ð°ÑÐµÑÐ¸Ð½ÑÐºÐ¾Ð¹ Ð¿Ð¾ÑÐ¾Ð´Ñ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59" y="4941170"/>
            <a:ext cx="888614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 descr="ÐÐ°ÑÑÐ¸Ð½ÐºÐ¸ Ð¿Ð¾ Ð·Ð°Ð¿ÑÐ¾ÑÑ ÐºÐ°ÑÑÐ¸Ð½ÐºÐ¸ Ð¼Ð°ÑÐµÑÐ¸Ð½ÑÐºÐ¾Ð¹ Ð¿Ð¾ÑÐ¾Ð´Ñ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" b="99143" l="0" r="9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4" y="4293096"/>
            <a:ext cx="72072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ÐÐ°ÑÑÐ¸Ð½ÐºÐ¸ Ð¿Ð¾ Ð·Ð°Ð¿ÑÐ¾ÑÑ ÐºÐ°ÑÑÐ¸Ð½ÐºÐ¸ Ð¼Ð°ÑÐµÑÐ¸Ð½ÑÐºÐ¾Ð¹ Ð¿Ð¾ÑÐ¾Ð´Ñ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0" t="58457" r="-337" b="-497"/>
          <a:stretch/>
        </p:blipFill>
        <p:spPr bwMode="auto">
          <a:xfrm>
            <a:off x="5872559" y="3374860"/>
            <a:ext cx="914400" cy="49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 descr="ÐÐ°ÑÑÐ¸Ð½ÐºÐ¸ Ð¿Ð¾ Ð·Ð°Ð¿ÑÐ¾ÑÑ ÐºÐ°ÑÑÐ¸Ð½ÐºÐ¸ Ð¼Ð°ÑÐµÑÐ¸Ð½ÑÐºÐ¾Ð¹ Ð¿Ð¾ÑÐ¾Ð´Ñ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41" y="1758144"/>
            <a:ext cx="71056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ÐÐ°ÑÑÐ¸Ð½ÐºÐ¸ Ð¿Ð¾ Ð·Ð°Ð¿ÑÐ¾ÑÑ ÐºÐ°ÑÑÐ¸Ð½ÐºÐ¸ Ð¼Ð°ÑÐµÑÐ¸Ð½ÑÐºÐ¾Ð¹ Ð¿Ð¾ÑÐ¾Ð´Ñ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59" y="2580572"/>
            <a:ext cx="73914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69" y="1765346"/>
            <a:ext cx="704850" cy="528320"/>
          </a:xfrm>
          <a:prstGeom prst="rect">
            <a:avLst/>
          </a:prstGeom>
          <a:noFill/>
        </p:spPr>
      </p:pic>
      <p:pic>
        <p:nvPicPr>
          <p:cNvPr id="40" name="Рисунок 39" descr="ÐÐ¾ÑÐ¾Ð¶ÐµÐµ Ð¸Ð·Ð¾Ð±ÑÐ°Ð¶ÐµÐ½Ð¸Ðµ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81" y="2529210"/>
            <a:ext cx="80962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69" y="3402298"/>
            <a:ext cx="809625" cy="466725"/>
          </a:xfrm>
          <a:prstGeom prst="rect">
            <a:avLst/>
          </a:prstGeom>
          <a:noFill/>
        </p:spPr>
      </p:pic>
      <p:pic>
        <p:nvPicPr>
          <p:cNvPr id="42" name="Рисунок 41" descr="ÐÐ°ÑÑÐ¸Ð½ÐºÐ¸ Ð¿Ð¾ Ð·Ð°Ð¿ÑÐ¾ÑÑ ÐºÐ°ÑÑÐ¸Ð½ÐºÐ¸ Ð¼Ð°ÑÐµÑÐ¸Ð½ÑÐºÐ¾Ð¹ Ð¿Ð¾ÑÐ¾Ð´Ñ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5"/>
          <a:stretch/>
        </p:blipFill>
        <p:spPr bwMode="auto">
          <a:xfrm>
            <a:off x="1787388" y="4194025"/>
            <a:ext cx="695325" cy="491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93949" y="476672"/>
            <a:ext cx="939681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ЗАЛЕЖНО ВІД СКЛАДУ ГІРСЬКОЇ ПОРОДИ ВОНИ МАЮТЬ ПЕВНІ ВЛАСТИВОСТІ: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575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Bookman Old Style" pitchFamily="18" charset="0"/>
                <a:cs typeface="Times New Roman" pitchFamily="18" charset="0"/>
              </a:rPr>
              <a:t>хімічні: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різна насиченість органічних речовин та хімічних сполук (карбонатні, чорноземі);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575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Bookman Old Style" pitchFamily="18" charset="0"/>
                <a:cs typeface="Times New Roman" pitchFamily="18" charset="0"/>
              </a:rPr>
              <a:t>фізичні: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водний та тепловий режим, швидкість руху речовин у ґрунті, механічний склад ґрунтів та структур — різні за розміром і формою (супіщані);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5750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Bookman Old Style" pitchFamily="18" charset="0"/>
                <a:cs typeface="Times New Roman" pitchFamily="18" charset="0"/>
              </a:rPr>
              <a:t>родючі: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можливість забезпечувати рослини водою, поживними речовинами і повітрям. Родючість залежить від наявності гумусу.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6237" y="4941168"/>
            <a:ext cx="52736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Перегляд відеофільму «Чинники ґрунтоутворення.  Властивості </a:t>
            </a:r>
            <a:r>
              <a:rPr lang="uk-UA" b="1" dirty="0" err="1" smtClean="0">
                <a:solidFill>
                  <a:srgbClr val="FF0000"/>
                </a:solidFill>
              </a:rPr>
              <a:t>грунтів</a:t>
            </a:r>
            <a:r>
              <a:rPr lang="uk-UA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93949" y="260648"/>
            <a:ext cx="936104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З КАРТОЮ «КАРТОГРАФІЧНА ЛАБОРАТОРІЯ»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entury Schoolbook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Практична робота №8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«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Порівняльний аналіз різних типів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грунтів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entury Schoolbook" pitchFamily="18" charset="0"/>
                <a:cs typeface="Times New Roman" pitchFamily="18" charset="0"/>
              </a:rPr>
              <a:t> України».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текстом підручника проаналізуйте генетичні типи ґрунтів.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ÐÐ°ÑÑÐ¸Ð½ÐºÐ¸ Ð¿Ð¾ Ð·Ð°Ð¿ÑÐ¾ÑÑ Ð³ÑÑÐ½ÑÐ¾Ð²Ð¸Ð¹ Ð¿ÑÐ¾ÑÑÐ»Ñ Ð² ÑÐºÑÐ°ÑÐ½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1" y="2149320"/>
            <a:ext cx="2952328" cy="221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ÐÐ°ÑÑÐ¸Ð½ÐºÐ¸ Ð¿Ð¾ Ð·Ð°Ð¿ÑÐ¾ÑÑ Ð³ÑÑÐ½ÑÐ¾Ð²Ð¸Ð¹ Ð¿ÑÐ¾ÑÑÐ»Ñ Ð² ÑÐºÑÐ°ÑÐ½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81" y="2461351"/>
            <a:ext cx="3810167" cy="286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70013" y="1772814"/>
          <a:ext cx="8424936" cy="3096348"/>
        </p:xfrm>
        <a:graphic>
          <a:graphicData uri="http://schemas.openxmlformats.org/drawingml/2006/table">
            <a:tbl>
              <a:tblPr/>
              <a:tblGrid>
                <a:gridCol w="4196200"/>
                <a:gridCol w="4228736"/>
              </a:tblGrid>
              <a:tr h="327578"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Тип ґрунту</a:t>
                      </a:r>
                      <a:endParaRPr lang="ru-RU" sz="95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Вміст гумусу, %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432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Дерново-підзолисті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0,7-2,0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Сірі лісові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2,5-3,0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Темно-сірі опідзолені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3,5-4,5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Чорноземи опідзолені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3,5-5,5</a:t>
                      </a:r>
                      <a:endParaRPr lang="ru-RU" sz="95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317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Чорноземи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3,0-6,0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Чорноземі звичайні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4,0-6,5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Чорноземи південні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3,5-5,0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317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Каштанові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3,0-4,5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48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Бурі лісові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Century Schoolbook"/>
                          <a:cs typeface="Century Schoolbook"/>
                        </a:rPr>
                        <a:t>2,5-4,0</a:t>
                      </a:r>
                      <a:endParaRPr lang="ru-RU" sz="95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0416">
                <a:tc>
                  <a:txBody>
                    <a:bodyPr/>
                    <a:lstStyle/>
                    <a:p>
                      <a:pPr indent="-1397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Коричневі</a:t>
                      </a:r>
                      <a:endParaRPr lang="ru-RU" sz="95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139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Century Schoolbook"/>
                          <a:cs typeface="Century Schoolbook"/>
                        </a:rPr>
                        <a:t>3,0-3,5</a:t>
                      </a:r>
                      <a:endParaRPr lang="ru-RU" sz="950" dirty="0">
                        <a:latin typeface="Century Schoolbook"/>
                        <a:ea typeface="Century Schoolbook"/>
                        <a:cs typeface="Century Schoolbook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93949" y="379985"/>
            <a:ext cx="95050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241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ГЕНЕТИЧНІ ТИПИ ҐРУНТІВ </a:t>
            </a:r>
          </a:p>
          <a:p>
            <a:pPr marL="0" marR="0" lvl="0" indent="241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(ВІД ЛАТ. ГЕН — ПОХОДЖЕННЯ)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241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526</Words>
  <Application>Microsoft Office PowerPoint</Application>
  <PresentationFormat>Произвольный</PresentationFormat>
  <Paragraphs>95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Вячеслав</cp:lastModifiedBy>
  <cp:revision>22</cp:revision>
  <dcterms:modified xsi:type="dcterms:W3CDTF">2018-06-09T20:41:22Z</dcterms:modified>
</cp:coreProperties>
</file>