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6" r:id="rId6"/>
    <p:sldId id="261" r:id="rId7"/>
    <p:sldId id="264" r:id="rId8"/>
    <p:sldId id="263" r:id="rId9"/>
    <p:sldId id="265" r:id="rId10"/>
    <p:sldId id="262" r:id="rId11"/>
    <p:sldId id="269" r:id="rId12"/>
    <p:sldId id="267" r:id="rId13"/>
    <p:sldId id="268" r:id="rId14"/>
    <p:sldId id="270" r:id="rId15"/>
    <p:sldId id="272" r:id="rId16"/>
    <p:sldId id="273" r:id="rId17"/>
    <p:sldId id="271" r:id="rId18"/>
    <p:sldId id="274" r:id="rId19"/>
  </p:sldIdLst>
  <p:sldSz cx="104775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33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6962-F914-47C3-857B-9B7C57B8D742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685800"/>
            <a:ext cx="5238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1C07-3190-4894-8534-9852BA9ED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8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81C07-3190-4894-8534-9852BA9EDB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7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130426"/>
            <a:ext cx="890587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3886200"/>
            <a:ext cx="73342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187" y="274639"/>
            <a:ext cx="23574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875" y="274639"/>
            <a:ext cx="68976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50" y="4406901"/>
            <a:ext cx="89058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650" y="2906713"/>
            <a:ext cx="89058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600201"/>
            <a:ext cx="4627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600201"/>
            <a:ext cx="4627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535113"/>
            <a:ext cx="46293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875" y="2174875"/>
            <a:ext cx="46293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2425" y="1535113"/>
            <a:ext cx="4631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2425" y="2174875"/>
            <a:ext cx="4631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273050"/>
            <a:ext cx="3447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6411" y="273051"/>
            <a:ext cx="58572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876" y="1435101"/>
            <a:ext cx="3447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63" y="4800600"/>
            <a:ext cx="62865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3663" y="612775"/>
            <a:ext cx="6286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3663" y="5367338"/>
            <a:ext cx="62865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74638"/>
            <a:ext cx="9429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600201"/>
            <a:ext cx="9429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3875" y="6356351"/>
            <a:ext cx="2444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79813" y="6356351"/>
            <a:ext cx="3317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8875" y="6356351"/>
            <a:ext cx="2444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etcinc.com/mp3/%D0%B2+%D1%81%D0%B2%D1%96%D1%82%D1%96+%D1%82%D0%B2%D0%B0%D1%80%D0%B8%D0%BD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1.docx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611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90" y="188640"/>
            <a:ext cx="765651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6862" y="6021288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географ</a:t>
            </a:r>
            <a:r>
              <a:rPr lang="uk-UA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ії</a:t>
            </a:r>
            <a:r>
              <a:rPr lang="uk-UA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Ханецька </a:t>
            </a:r>
            <a:r>
              <a:rPr lang="uk-UA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О.О.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54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414">
            <a:off x="321641" y="3685543"/>
            <a:ext cx="3600400" cy="2923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2366" y="1398046"/>
            <a:ext cx="7872536" cy="2677656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Calibri"/>
                <a:cs typeface="Times New Roman" pitchFamily="18" charset="0"/>
              </a:rPr>
              <a:t>ТЕМА.</a:t>
            </a:r>
            <a:r>
              <a:rPr lang="uk-UA" sz="2400" b="1" dirty="0" smtClean="0">
                <a:latin typeface="Arial Black" pitchFamily="34" charset="0"/>
                <a:ea typeface="Calibri"/>
                <a:cs typeface="Times New Roman" pitchFamily="18" charset="0"/>
              </a:rPr>
              <a:t> </a:t>
            </a:r>
            <a:r>
              <a:rPr lang="uk-UA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</a:rPr>
              <a:t>РІЗНОМАНІТНІСТЬ ТВАРИННОГО СВІТУ.   ЗАКОНОМІРНОСТІ ПОШИРЕННЯ     ТВАРИННОГО СВІТУ В УКРАЇНІ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</a:rPr>
              <a:t>. 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9" name="Picture 5" descr="ÐÐ°ÑÑÐ¸Ð½ÐºÐ¸ Ð¿Ð¾ Ð·Ð°Ð¿ÑÐ¾ÑÑ Ð°Ð½Ð¸Ð¼Ð°ÑÐ¸Ð¾Ð½Ð½ÑÐµ ÐºÐ°ÑÑÐ¸Ð½ÐºÐ¸ Ð¾ ÑÐºÐ¾Ð»ÑÐ½ÑÑ Ð¿ÑÐµÐ½Ð¾Ð´Ð»ÐµÐ¶Ð½Ð¾ÑÑÑÑ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016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40" y="3531195"/>
            <a:ext cx="3852922" cy="32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8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7662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76070" y="187816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МЕТОДИЧНИЙ ПРИЙОМ «МАНДРІВКА В ІНТЕРНЕТ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інфор¬мацію</a:t>
            </a:r>
            <a:r>
              <a:rPr lang="ru-RU" dirty="0"/>
              <a:t> про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заповідників</a:t>
            </a:r>
            <a:r>
              <a:rPr lang="ru-RU" dirty="0"/>
              <a:t> та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та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90" y="1598510"/>
            <a:ext cx="7416824" cy="49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4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7662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42406" y="594904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МЕТОДИЧНИЙ ПРИЙОМ «МАНДРІВКА В ІНТЕРНЕТ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інфор¬мацію</a:t>
            </a:r>
            <a:r>
              <a:rPr lang="ru-RU" dirty="0"/>
              <a:t> про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заповідників</a:t>
            </a:r>
            <a:r>
              <a:rPr lang="ru-RU" dirty="0"/>
              <a:t> та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та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246" y="255183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ПРИЙОМ «ПІДБИВАЄМО ПІДСУМОК»</a:t>
            </a:r>
          </a:p>
          <a:p>
            <a:r>
              <a:rPr lang="ru-RU" dirty="0" smtClean="0"/>
              <a:t>  </a:t>
            </a:r>
            <a:r>
              <a:rPr lang="ru-RU" dirty="0" err="1"/>
              <a:t>Робимо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про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про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>
              <a:latin typeface="Arial Black" pitchFamily="34" charset="0"/>
            </a:endParaRPr>
          </a:p>
          <a:p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VII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І. ДОМАШНЄ ЗАВДАННЯ</a:t>
            </a:r>
          </a:p>
          <a:p>
            <a:r>
              <a:rPr lang="ru-RU" dirty="0" smtClean="0"/>
              <a:t>1.Опрацювати </a:t>
            </a:r>
            <a:r>
              <a:rPr lang="ru-RU" dirty="0"/>
              <a:t>текст </a:t>
            </a:r>
            <a:r>
              <a:rPr lang="ru-RU" dirty="0" err="1"/>
              <a:t>підручника</a:t>
            </a:r>
            <a:r>
              <a:rPr lang="ru-RU" dirty="0"/>
              <a:t>. </a:t>
            </a:r>
          </a:p>
          <a:p>
            <a:r>
              <a:rPr lang="ru-RU" dirty="0" smtClean="0"/>
              <a:t>2.Підготуватися </a:t>
            </a:r>
            <a:r>
              <a:rPr lang="ru-RU" dirty="0"/>
              <a:t>до контролю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/>
              <a:t>вивченої</a:t>
            </a:r>
            <a:r>
              <a:rPr lang="ru-RU" dirty="0"/>
              <a:t> теми.</a:t>
            </a:r>
          </a:p>
        </p:txBody>
      </p:sp>
    </p:spTree>
    <p:extLst>
      <p:ext uri="{BB962C8B-B14F-4D97-AF65-F5344CB8AC3E}">
        <p14:creationId xmlns:p14="http://schemas.microsoft.com/office/powerpoint/2010/main" val="17042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ÐÐ°ÑÑÐ¸Ð½ÐºÐ¸ Ð¿Ð¾ Ð·Ð°Ð¿ÑÐ¾ÑÑ ÑÐ²Ð°ÑÐ¸Ð½Ð¸ ÑÐºÑÐ°ÑÐ½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82" y="188640"/>
            <a:ext cx="8328195" cy="62461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269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90" y="4309674"/>
            <a:ext cx="2396090" cy="25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7062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Додаткок№1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3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58" y="599246"/>
            <a:ext cx="7924091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duat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00" y="116632"/>
            <a:ext cx="2664296" cy="22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38950" y="132656"/>
            <a:ext cx="156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Додаткок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№2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0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40268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26" y="620688"/>
            <a:ext cx="8493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34" y="5715629"/>
            <a:ext cx="1512168" cy="10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7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Leaves PowerPoint Template PPT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1207" b="3232"/>
          <a:stretch/>
        </p:blipFill>
        <p:spPr bwMode="auto">
          <a:xfrm>
            <a:off x="-37662" y="0"/>
            <a:ext cx="10515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tected Earth by Humans Ð¨Ð°Ð±Ð»Ð¾Ð½Ñ Ð¿ÑÐµÐ·ÐµÐ½ÑÐ°ÑÐ¸Ð¹ PowerPoi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9"/>
          <a:stretch/>
        </p:blipFill>
        <p:spPr bwMode="auto">
          <a:xfrm>
            <a:off x="-35573" y="1"/>
            <a:ext cx="2284334" cy="26671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/>
          <a:stretch/>
        </p:blipFill>
        <p:spPr bwMode="auto">
          <a:xfrm>
            <a:off x="1278310" y="1333568"/>
            <a:ext cx="9106161" cy="50825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3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7662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-1502" r="-2498" b="1502"/>
          <a:stretch/>
        </p:blipFill>
        <p:spPr bwMode="auto">
          <a:xfrm>
            <a:off x="1782366" y="2319874"/>
            <a:ext cx="7920880" cy="45381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82" y="0"/>
            <a:ext cx="759415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1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Leaves PowerPoint Template PPT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1207" b="3232"/>
          <a:stretch/>
        </p:blipFill>
        <p:spPr bwMode="auto">
          <a:xfrm>
            <a:off x="-20748" y="10554"/>
            <a:ext cx="10515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" b="7692"/>
          <a:stretch/>
        </p:blipFill>
        <p:spPr bwMode="auto">
          <a:xfrm>
            <a:off x="1206302" y="24408"/>
            <a:ext cx="8856984" cy="65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tected Earth by Humans Ð¨Ð°Ð±Ð»Ð¾Ð½Ñ Ð¿ÑÐµÐ·ÐµÐ½ÑÐ°ÑÐ¸Ð¹ PowerPoi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9"/>
          <a:stretch/>
        </p:blipFill>
        <p:spPr bwMode="auto">
          <a:xfrm>
            <a:off x="4734694" y="4797152"/>
            <a:ext cx="2099315" cy="24511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8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Leaves PowerPoint Template PPT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1207" b="3232"/>
          <a:stretch/>
        </p:blipFill>
        <p:spPr bwMode="auto">
          <a:xfrm>
            <a:off x="29682" y="58473"/>
            <a:ext cx="10515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Ð°ÑÑÐ¸Ð½ÐºÐ¸ Ð¿Ð¾ Ð·Ð°Ð¿ÑÐ¾ÑÑ ÑÐµÑÐ²Ð¾Ð½Ð° ÐºÐ½Ð¸Ð³Ð° ÑÐ²Ð°Ñ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94" y="69026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tected Earth by Humans Ð¨Ð°Ð±Ð»Ð¾Ð½Ñ Ð¿ÑÐµÐ·ÐµÐ½ÑÐ°ÑÐ¸Ð¹ PowerPoi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9"/>
          <a:stretch/>
        </p:blipFill>
        <p:spPr bwMode="auto">
          <a:xfrm>
            <a:off x="2862486" y="4941168"/>
            <a:ext cx="2099315" cy="24511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4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374" y="0"/>
            <a:ext cx="10584874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638350" y="543593"/>
            <a:ext cx="8568952" cy="545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Calibri"/>
                <a:cs typeface="Times New Roman"/>
              </a:rPr>
              <a:t>                      Мета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: Узагальнити уявлення учнів про різноманітність тваринного світу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 України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; сформувати знання про закономірності розповсюдження тварин, видовий склад основних фауністичних комплексів, тваринні ресурси України;  вплив людина на тварини	 світ з’ясувати основні напрямки збереження фауни країни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Тип уроку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: вивчення нового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матеріалу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Обладнання: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підручник, атлас, карта рослинності і тваринного світу України, малюнки та фотографії представників тваринного світу України, Червона книга України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Все на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землі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все треба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берегти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І птаха 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звіра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і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рослину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чванься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цар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природи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врешті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частинка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Друже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мій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люби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Люби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людей, природу,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 кривду кинь у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забуття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Як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камінь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тиху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воду.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b="1" i="1" dirty="0"/>
              <a:t>Б. </a:t>
            </a:r>
            <a:r>
              <a:rPr lang="ru-RU" b="1" i="1" dirty="0" err="1"/>
              <a:t>Лепкий</a:t>
            </a: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1" b="98684" l="4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56" y="3645024"/>
            <a:ext cx="3293358" cy="25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s://natworld.info/wp-content/uploads/2016/12/%D0%B5%D0%B2%D1%80%D0%BE%D0%BF%D0%B5%D0%B9%D1%81%D0%BA%D0%B8%D0%B9-%D0%BA%D1%80%D0%BE%D1%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5" y="4403058"/>
            <a:ext cx="2510502" cy="18778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7" b="10994"/>
          <a:stretch/>
        </p:blipFill>
        <p:spPr bwMode="auto">
          <a:xfrm>
            <a:off x="126182" y="3329298"/>
            <a:ext cx="3541576" cy="21354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8350" y="5937179"/>
            <a:ext cx="8672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мелодія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телепередачі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")</a:t>
            </a:r>
          </a:p>
          <a:p>
            <a:r>
              <a:rPr lang="ru-RU" dirty="0">
                <a:hlinkClick r:id="rId8"/>
              </a:rPr>
              <a:t>http://wetcinc.com/mp3/%D0%B2+%D1%81%D0%B2%D1%96%D1%82%D1%96+%</a:t>
            </a:r>
            <a:r>
              <a:rPr lang="ru-RU" dirty="0" smtClean="0">
                <a:hlinkClick r:id="rId8"/>
              </a:rPr>
              <a:t>D1%82%D0%B2%D0%B0%D1%80%D0%B8%D0%BD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0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7661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0" b="100000" l="4100" r="9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78" y="4766093"/>
            <a:ext cx="3600401" cy="202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0358" y="332656"/>
            <a:ext cx="8208912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/>
                <a:ea typeface="Calibri"/>
                <a:cs typeface="Times New Roman"/>
              </a:rPr>
              <a:t>Прийом «Мікрофон»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1.Назвіть тварини,які мешкають на території України.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2.Назвіть тварини, які мешкали на території України, проте зникли упродовж останнього часу(мають  бути таки тварини: тюлень-монах, тарпан, кулан, тур, сайгак, соболь, росомаха, заєць-біляк, куріпка біла, стерв’ятник, орел степовий, кречітка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Перегляд відеоролику</a:t>
            </a:r>
            <a:r>
              <a:rPr lang="uk-UA" sz="1400" dirty="0">
                <a:latin typeface="Arial"/>
                <a:ea typeface="Calibri"/>
                <a:cs typeface="Times New Roman"/>
              </a:rPr>
              <a:t> 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«</a:t>
            </a:r>
            <a:r>
              <a:rPr lang="uk-UA" sz="2400" b="1" i="1" dirty="0" err="1">
                <a:latin typeface="Times New Roman"/>
                <a:ea typeface="Calibri"/>
                <a:cs typeface="Times New Roman"/>
              </a:rPr>
              <a:t>Твариний</a:t>
            </a:r>
            <a:r>
              <a:rPr lang="uk-UA" sz="2400" b="1" i="1" dirty="0">
                <a:latin typeface="Times New Roman"/>
                <a:ea typeface="Calibri"/>
                <a:cs typeface="Times New Roman"/>
              </a:rPr>
              <a:t> світ України»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https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://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www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.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youtube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.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com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/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watch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?</a:t>
            </a:r>
            <a:r>
              <a:rPr lang="ru-RU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v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=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Vw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iN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pH</a:t>
            </a:r>
            <a:r>
              <a:rPr lang="uk-UA" sz="1400" dirty="0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7</a:t>
            </a:r>
            <a:r>
              <a:rPr lang="ru-RU" sz="1400" dirty="0" err="1">
                <a:solidFill>
                  <a:srgbClr val="006621"/>
                </a:solidFill>
                <a:latin typeface="Arial"/>
                <a:ea typeface="Calibri"/>
                <a:cs typeface="Times New Roman"/>
              </a:rPr>
              <a:t>yc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255" y="4119762"/>
            <a:ext cx="877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254" y="368126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Arial Black" pitchFamily="34" charset="0"/>
              </a:rPr>
              <a:t>Фауністичні</a:t>
            </a:r>
            <a:r>
              <a:rPr lang="ru-RU" sz="1400" dirty="0">
                <a:latin typeface="Arial Black" pitchFamily="34" charset="0"/>
              </a:rPr>
              <a:t> </a:t>
            </a:r>
            <a:r>
              <a:rPr lang="ru-RU" sz="1400" dirty="0" err="1">
                <a:latin typeface="Arial Black" pitchFamily="34" charset="0"/>
              </a:rPr>
              <a:t>комплекси</a:t>
            </a:r>
            <a:r>
              <a:rPr lang="ru-RU" sz="1400" dirty="0">
                <a:latin typeface="Arial Black" pitchFamily="34" charset="0"/>
              </a:rPr>
              <a:t> – </a:t>
            </a:r>
            <a:r>
              <a:rPr lang="ru-RU" sz="1400" b="1" dirty="0" err="1">
                <a:latin typeface="Arial Black" pitchFamily="34" charset="0"/>
              </a:rPr>
              <a:t>це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групи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видів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тварин</a:t>
            </a:r>
            <a:r>
              <a:rPr lang="ru-RU" sz="1400" b="1" dirty="0">
                <a:latin typeface="Arial Black" pitchFamily="34" charset="0"/>
              </a:rPr>
              <a:t>, </a:t>
            </a:r>
            <a:r>
              <a:rPr lang="ru-RU" sz="1400" b="1" dirty="0" err="1">
                <a:latin typeface="Arial Black" pitchFamily="34" charset="0"/>
              </a:rPr>
              <a:t>які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виникли</a:t>
            </a:r>
            <a:r>
              <a:rPr lang="ru-RU" sz="1400" b="1" dirty="0">
                <a:latin typeface="Arial Black" pitchFamily="34" charset="0"/>
              </a:rPr>
              <a:t> в одному </a:t>
            </a:r>
            <a:r>
              <a:rPr lang="ru-RU" sz="1400" b="1" dirty="0" err="1">
                <a:latin typeface="Arial Black" pitchFamily="34" charset="0"/>
              </a:rPr>
              <a:t>географічному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регіоні</a:t>
            </a:r>
            <a:r>
              <a:rPr lang="ru-RU" sz="1400" b="1" dirty="0">
                <a:latin typeface="Arial Black" pitchFamily="34" charset="0"/>
              </a:rPr>
              <a:t> та </a:t>
            </a:r>
            <a:r>
              <a:rPr lang="ru-RU" sz="1400" b="1" dirty="0" err="1">
                <a:latin typeface="Arial Black" pitchFamily="34" charset="0"/>
              </a:rPr>
              <a:t>мають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подібні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умови</a:t>
            </a:r>
            <a:r>
              <a:rPr lang="ru-RU" sz="1400" b="1" dirty="0">
                <a:latin typeface="Arial Black" pitchFamily="34" charset="0"/>
              </a:rPr>
              <a:t> </a:t>
            </a:r>
            <a:r>
              <a:rPr lang="ru-RU" sz="1400" b="1" dirty="0" err="1">
                <a:latin typeface="Arial Black" pitchFamily="34" charset="0"/>
              </a:rPr>
              <a:t>існування</a:t>
            </a:r>
            <a:r>
              <a:rPr lang="ru-RU" sz="1400" b="1" dirty="0">
                <a:latin typeface="Arial Black" pitchFamily="34" charset="0"/>
              </a:rPr>
              <a:t>.</a:t>
            </a:r>
          </a:p>
        </p:txBody>
      </p:sp>
      <p:pic>
        <p:nvPicPr>
          <p:cNvPr id="12290" name="Picture 2" descr="https://natworld.info/wp-content/uploads/2016/12/%D0%BA%D0%B0%D0%B1%D0%B0%D0%B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26" y="4122529"/>
            <a:ext cx="3304004" cy="23788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natworld.info/wp-content/uploads/2016/12/%D0%91%D0%B5%D0%BB%D0%BA%D0%B0-%D0%BE%D0%B1%D1%8B%D0%BA%D0%BD%D0%BE%D0%B2%D0%B5%D0%BD%D0%BD%D0%B0%D1%8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6" y="4766093"/>
            <a:ext cx="2885312" cy="19620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1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2225" y="-37867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1186482" y="1521386"/>
            <a:ext cx="8270364" cy="4139862"/>
            <a:chOff x="0" y="0"/>
            <a:chExt cx="5715000" cy="2419350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2771775" y="581025"/>
              <a:ext cx="438150" cy="1390650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Багетная рамка 24"/>
            <p:cNvSpPr/>
            <p:nvPr/>
          </p:nvSpPr>
          <p:spPr>
            <a:xfrm>
              <a:off x="895350" y="0"/>
              <a:ext cx="3495675" cy="571500"/>
            </a:xfrm>
            <a:prstGeom prst="bevel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9525" cap="rnd" cmpd="sng" algn="ctr">
                    <a:solidFill>
                      <a:srgbClr val="604A7B"/>
                    </a:solidFill>
                    <a:prstDash val="solid"/>
                    <a:bevel/>
                  </a:ln>
                  <a:solidFill>
                    <a:srgbClr val="B2A1C7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ФАУНІСТИЧНІ КОМПЛЕКСИ  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Багетная рамка 25"/>
            <p:cNvSpPr/>
            <p:nvPr/>
          </p:nvSpPr>
          <p:spPr>
            <a:xfrm>
              <a:off x="0" y="904875"/>
              <a:ext cx="2466975" cy="619125"/>
            </a:xfrm>
            <a:prstGeom prst="bevel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 w="9525" cap="rnd" cmpd="sng" algn="ctr">
                  <a:solidFill>
                    <a:srgbClr val="604A7B"/>
                  </a:solidFill>
                  <a:prstDash val="solid"/>
                  <a:bevel/>
                </a:ln>
                <a:solidFill>
                  <a:srgbClr val="B2A1C7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 w="9525" cap="rnd" cmpd="sng" algn="ctr">
                    <a:solidFill>
                      <a:srgbClr val="604A7B"/>
                    </a:solidFill>
                    <a:prstDash val="solid"/>
                    <a:bevel/>
                  </a:ln>
                  <a:solidFill>
                    <a:srgbClr val="B2A1C7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ЛІСОВЕ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Багетная рамка 26"/>
            <p:cNvSpPr/>
            <p:nvPr/>
          </p:nvSpPr>
          <p:spPr>
            <a:xfrm>
              <a:off x="3209925" y="904875"/>
              <a:ext cx="2362200" cy="619125"/>
            </a:xfrm>
            <a:prstGeom prst="bevel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 smtClean="0">
                <a:ln w="9525" cap="rnd" cmpd="sng" algn="ctr">
                  <a:solidFill>
                    <a:srgbClr val="604A7B"/>
                  </a:solidFill>
                  <a:prstDash val="solid"/>
                  <a:bevel/>
                </a:ln>
                <a:solidFill>
                  <a:srgbClr val="B2A1C7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 w="9525" cap="rnd" cmpd="sng" algn="ctr">
                    <a:solidFill>
                      <a:srgbClr val="604A7B"/>
                    </a:solidFill>
                    <a:prstDash val="solid"/>
                    <a:bevel/>
                  </a:ln>
                  <a:solidFill>
                    <a:srgbClr val="B2A1C7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ЛІСОСТЕПОВЕ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 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Багетная рамка 27"/>
            <p:cNvSpPr/>
            <p:nvPr/>
          </p:nvSpPr>
          <p:spPr>
            <a:xfrm>
              <a:off x="76200" y="1752600"/>
              <a:ext cx="2390775" cy="619125"/>
            </a:xfrm>
            <a:prstGeom prst="bevel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0" cap="none" spc="0" normalizeH="0" baseline="0" noProof="0" dirty="0" smtClean="0">
                <a:ln w="9525" cap="rnd" cmpd="sng" algn="ctr">
                  <a:solidFill>
                    <a:srgbClr val="604A7B"/>
                  </a:solidFill>
                  <a:prstDash val="solid"/>
                  <a:bevel/>
                </a:ln>
                <a:solidFill>
                  <a:srgbClr val="B2A1C7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0" i="0" u="none" strike="noStrike" kern="0" cap="none" spc="0" normalizeH="0" baseline="0" noProof="0" dirty="0" smtClean="0">
                  <a:ln w="9525" cap="rnd" cmpd="sng" algn="ctr">
                    <a:solidFill>
                      <a:srgbClr val="604A7B"/>
                    </a:solidFill>
                    <a:prstDash val="solid"/>
                    <a:bevel/>
                  </a:ln>
                  <a:solidFill>
                    <a:srgbClr val="B2A1C7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СТЕПО</a:t>
              </a:r>
              <a:r>
                <a:rPr kumimoji="0" lang="ru-RU" sz="1600" b="0" i="0" u="none" strike="noStrike" kern="0" cap="none" spc="0" normalizeH="0" baseline="0" noProof="0" dirty="0">
                  <a:ln w="9525" cap="rnd" cmpd="sng" algn="ctr">
                    <a:solidFill>
                      <a:srgbClr val="604A7B"/>
                    </a:solidFill>
                    <a:prstDash val="solid"/>
                    <a:bevel/>
                  </a:ln>
                  <a:solidFill>
                    <a:srgbClr val="B2A1C7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ВЕ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2771775" y="571500"/>
              <a:ext cx="438150" cy="647700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2466975" y="571500"/>
              <a:ext cx="304800" cy="600075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" name="Багетная рамка 30"/>
            <p:cNvSpPr/>
            <p:nvPr/>
          </p:nvSpPr>
          <p:spPr>
            <a:xfrm>
              <a:off x="3209925" y="1800225"/>
              <a:ext cx="2505075" cy="619125"/>
            </a:xfrm>
            <a:prstGeom prst="bevel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 w="9525" cap="rnd" cmpd="sng" algn="ctr">
                    <a:solidFill>
                      <a:srgbClr val="604A7B"/>
                    </a:solidFill>
                    <a:prstDash val="solid"/>
                    <a:bevel/>
                  </a:ln>
                  <a:solidFill>
                    <a:srgbClr val="B2A1C7"/>
                  </a:solidFill>
                  <a:effectLst/>
                  <a:uLnTx/>
                  <a:uFillTx/>
                  <a:latin typeface="Arial Black"/>
                  <a:ea typeface="Calibri"/>
                  <a:cs typeface="Times New Roman"/>
                </a:rPr>
                <a:t>АЗОНАЛЬНІ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>
              <a:off x="2466975" y="628650"/>
              <a:ext cx="304800" cy="1343025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33" name="Рисунок 32" descr="ÐÐ¾ÑÐ¾Ð¶ÐµÐµ Ð¸Ð·Ð¾Ð±ÑÐ°Ð¶ÐµÐ½Ð¸Ð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97" y="3633655"/>
            <a:ext cx="1944216" cy="18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5" b="100000" l="0" r="96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54" y="4565242"/>
            <a:ext cx="3015369" cy="1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479110" y="404664"/>
            <a:ext cx="129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Схема №1</a:t>
            </a:r>
            <a:endParaRPr lang="ru-RU" dirty="0"/>
          </a:p>
        </p:txBody>
      </p:sp>
      <p:pic>
        <p:nvPicPr>
          <p:cNvPr id="13336" name="Picture 24" descr="ÐÐ°ÑÑÐ¸Ð½ÐºÐ¸ Ð¿Ð¾ Ð·Ð°Ð¿ÑÐ¾ÑÑ ÑÐ²Ð°ÑÐ¸Ð½Ð¸ ÑÐºÑÐ°ÑÐ½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" y="1767680"/>
            <a:ext cx="1914823" cy="1302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»Ð¸ÑÐ¸ÑÐ°, ÑÑÐ¶Ð°Ñ Ð»Ð¸ÑÐ¸ÑÐ°, ÑÑÐ°Ð²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79" y="1347601"/>
            <a:ext cx="2526455" cy="17685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ÐÐ°ÑÑÐ¸Ð½ÐºÐ¸ Ð¿Ð¾ Ð·Ð°Ð¿ÑÐ¾ÑÑ Ð°Ð½Ð¸Ð¼Ð°ÑÐ¸Ð¾Ð½Ð½ÑÐµ ÐºÐ°ÑÑÐ¸Ð½ÐºÐ¸ Ð¾ ÑÐºÐ¾Ð»ÑÐ½ÑÑ Ð¿ÑÐµÐ½Ð¾Ð´Ð»ÐµÐ¶Ð½Ð¾ÑÑÑÑ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534" y="5207212"/>
            <a:ext cx="2867025" cy="1590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ºÐ°ÑÑÐ¸ ÑÐ²Ð°ÑÐ¸Ð½Ð½Ð¸Ð¹ ÑÐ²ÑÑ ÑÐºÑÐ°ÑÐ½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82" y="332656"/>
            <a:ext cx="824421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7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28" y="0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74" l="820" r="95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4" y="4725144"/>
            <a:ext cx="2756148" cy="20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0478" y="476672"/>
            <a:ext cx="6984776" cy="27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/>
                <a:ea typeface="Calibri"/>
              </a:rPr>
              <a:t>Методичний прийом «Географічна лабораторія»</a:t>
            </a:r>
            <a:endParaRPr lang="ru-RU" sz="1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0398" y="105273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Робота в групах. </a:t>
            </a:r>
            <a:r>
              <a:rPr lang="uk-UA" dirty="0">
                <a:latin typeface="Times New Roman"/>
                <a:ea typeface="Calibri"/>
              </a:rPr>
              <a:t>Клас об’єднується в чотири групи і, користу­ючись наявними джерелами інформації, досліджує фауністичні угрупування зазначених регіонів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692114"/>
              </p:ext>
            </p:extLst>
          </p:nvPr>
        </p:nvGraphicFramePr>
        <p:xfrm>
          <a:off x="1899577" y="1757028"/>
          <a:ext cx="8129170" cy="334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Документ" r:id="rId8" imgW="6097995" imgH="2508479" progId="Word.Document.12">
                  <p:embed/>
                </p:oleObj>
              </mc:Choice>
              <mc:Fallback>
                <p:oleObj name="Документ" r:id="rId8" imgW="6097995" imgH="2508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9577" y="1757028"/>
                        <a:ext cx="8129170" cy="334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26582" y="486916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2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</a:rPr>
              <a:t>Тваринні ресурси</a:t>
            </a:r>
            <a:endParaRPr lang="ru-RU" sz="1100" b="1" dirty="0">
              <a:ea typeface="Calibri"/>
            </a:endParaRPr>
          </a:p>
          <a:p>
            <a:r>
              <a:rPr lang="uk-UA" b="1" i="1" dirty="0">
                <a:solidFill>
                  <a:srgbClr val="000000"/>
                </a:solidFill>
                <a:latin typeface="Times New Roman"/>
                <a:ea typeface="Bookman Old Style"/>
                <a:cs typeface="Bookman Old Style"/>
              </a:rPr>
              <a:t>Тваринні ресурси</a:t>
            </a:r>
            <a:r>
              <a:rPr lang="uk-UA" dirty="0">
                <a:latin typeface="Times New Roman"/>
                <a:ea typeface="Calibri"/>
              </a:rPr>
              <a:t> — частина біологічних ресурсів певної тери­торії, представлених різними видами тварин для задоволення ма­теріальних та моральних потреб </a:t>
            </a:r>
            <a:r>
              <a:rPr lang="uk-UA" dirty="0" smtClean="0">
                <a:latin typeface="Times New Roman"/>
                <a:ea typeface="Calibri"/>
              </a:rPr>
              <a:t>людини.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5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5469" y="-14777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9" b="100000" l="1167" r="9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70" y="4490158"/>
            <a:ext cx="3744416" cy="253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6382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МЕТОДИЧНИЙ ПРИЙОМ </a:t>
            </a:r>
          </a:p>
          <a:p>
            <a:pPr algn="ct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«NOTA BENE» (ЗАМІТКА НА ПОЛЯХ)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2523" y="1315810"/>
            <a:ext cx="8784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Акліматизація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грецькою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Реакліматизація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зниклих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вимерлих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b="1" dirty="0"/>
              <a:t>Тваринні ресурси</a:t>
            </a:r>
            <a:endParaRPr lang="ru-RU" sz="1600" b="1" dirty="0"/>
          </a:p>
          <a:p>
            <a:r>
              <a:rPr lang="uk-UA" sz="1600" b="1" dirty="0"/>
              <a:t>Тваринні ресурси </a:t>
            </a:r>
            <a:r>
              <a:rPr lang="uk-UA" sz="1600" dirty="0"/>
              <a:t>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частина біологічних ресурсів певної тери­торії, представлених різними видами тварин для задоволення ма­теріальних та моральних потреб людини.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733" y="2639553"/>
            <a:ext cx="523875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ПРИЙОМ «ДИВУЙ»</a:t>
            </a:r>
            <a:endParaRPr lang="ru-RU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238" y="2652358"/>
            <a:ext cx="957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випереджальне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занесені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книг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акліматизації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реакліматизації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заповідників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8" y="5171741"/>
            <a:ext cx="2463740" cy="1644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9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13" y="-17156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246717" y="168275"/>
            <a:ext cx="799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МЕТОДИЧНИЙ ПРИЙОМ «РОЗПІЗНАЙ МЕНЕ»</a:t>
            </a:r>
          </a:p>
          <a:p>
            <a:endParaRPr lang="ru-RU" dirty="0"/>
          </a:p>
          <a:p>
            <a:r>
              <a:rPr lang="ru-RU" dirty="0" smtClean="0"/>
              <a:t>	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мешкали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але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часу: </a:t>
            </a:r>
            <a:r>
              <a:rPr lang="ru-RU" dirty="0" err="1"/>
              <a:t>заєць-біляк</a:t>
            </a:r>
            <a:r>
              <a:rPr lang="ru-RU" dirty="0"/>
              <a:t>, кулан, </a:t>
            </a:r>
            <a:r>
              <a:rPr lang="ru-RU" dirty="0" err="1"/>
              <a:t>кречітка</a:t>
            </a:r>
            <a:r>
              <a:rPr lang="ru-RU" dirty="0"/>
              <a:t>, кроншнеп </a:t>
            </a:r>
            <a:r>
              <a:rPr lang="ru-RU" dirty="0" err="1"/>
              <a:t>тонкодзьобий</a:t>
            </a:r>
            <a:r>
              <a:rPr lang="ru-RU" dirty="0"/>
              <a:t>, орел </a:t>
            </a:r>
            <a:r>
              <a:rPr lang="ru-RU" dirty="0" err="1"/>
              <a:t>степовий</a:t>
            </a:r>
            <a:r>
              <a:rPr lang="ru-RU" dirty="0"/>
              <a:t>, росомаха, сайга, соболь, </a:t>
            </a:r>
            <a:r>
              <a:rPr lang="ru-RU" dirty="0" err="1"/>
              <a:t>стерв’ятник</a:t>
            </a:r>
            <a:r>
              <a:rPr lang="ru-RU" dirty="0"/>
              <a:t>, тюлень-монах, тарпан, тур.</a:t>
            </a:r>
          </a:p>
        </p:txBody>
      </p:sp>
      <p:pic>
        <p:nvPicPr>
          <p:cNvPr id="15362" name="Picture 2" descr="ÐÐ°ÑÑÐ¸Ð½ÐºÐ¸ Ð¿Ð¾ Ð·Ð°Ð¿ÑÐ¾ÑÑ Ð¶Ð¸Ð²Ð¾ÑÐ½ÑÐµ ÑÐºÑÐ°Ð¸Ð½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4" y="2197886"/>
            <a:ext cx="2127949" cy="15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Ð°ÑÑÐ¸Ð½ÐºÐ¸ Ð¿Ð¾ Ð·Ð°Ð¿ÑÐ¾ÑÑ Ð¶Ð¸Ð²Ð¾ÑÐ½ÑÐµ ÑÐºÑÐ°Ð¸Ð½Ñ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4" y="3704187"/>
            <a:ext cx="2127949" cy="14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ÐÐ°ÑÑÐ¸Ð½ÐºÐ¸ Ð¿Ð¾ Ð·Ð°Ð¿ÑÐ¾ÑÑ Ð¶Ð¸Ð²Ð¾ÑÐ½ÑÐµ ÑÐºÑÐ°Ð¸Ð½Ñ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90" y="2234070"/>
            <a:ext cx="1851356" cy="13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ÐÐ°ÑÑÐ¸Ð½ÐºÐ¸ Ð¿Ð¾ Ð·Ð°Ð¿ÑÐ¾ÑÑ ÐºÑÐ»Ð°Ð½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ÐÐ°ÑÑÐ¸Ð½ÐºÐ¸ Ð¿Ð¾ Ð·Ð°Ð¿ÑÐ¾ÑÑ ÐºÑÐ»Ð°Ð½ ÑÐ¾ÑÐ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1"/>
          <a:stretch/>
        </p:blipFill>
        <p:spPr bwMode="auto">
          <a:xfrm>
            <a:off x="2453555" y="5242026"/>
            <a:ext cx="1959433" cy="15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ÐÐ°ÑÑÐ¸Ð½ÐºÐ¸ Ð¿Ð¾ Ð·Ð°Ð¿ÑÐ¾ÑÑ ÐºÑÐµÑÑÑÐºÐ°,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56" y="3704187"/>
            <a:ext cx="1959433" cy="14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ÐÐ°ÑÑÐ¸Ð½ÐºÐ¸ Ð¿Ð¾ Ð·Ð°Ð¿ÑÐ¾ÑÑ ÐºÑÐ¾Ð½ÑÐ½ÐµÐ¿ ÑÐ¾Ð½ÐºÐ¾Ð´Ð·ÑÐ¾Ð±Ð¸Ð¹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ÐÐ°ÑÑÐ¸Ð½ÐºÐ¸ Ð¿Ð¾ Ð·Ð°Ð¿ÑÐ¾ÑÑ ÐºÑÐ¾Ð½ÑÐ½ÐµÐ¿ ÑÐ¾Ð½ÐºÐ¾Ð´Ð·ÑÐ¾Ð±Ð¸Ð¹,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4" y="5161662"/>
            <a:ext cx="2176452" cy="16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ÐÐ°ÑÑÐ¸Ð½ÐºÐ¸ Ð¿Ð¾ Ð·Ð°Ð¿ÑÐ¾ÑÑ Ð¾ÑÐµÐ» ÑÑÐµÐ¿Ð¾Ð²Ð¸Ð¹ ÑÐ¾ÑÐ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89" y="2249958"/>
            <a:ext cx="1830172" cy="13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ÐÐ°ÑÑÐ¸Ð½ÐºÐ¸ Ð¿Ð¾ Ð·Ð°Ð¿ÑÐ¾ÑÑ ÑÐ¾ÑÐ¾Ð¼Ð°ÑÐ° ÑÐ¾ÑÐ¾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92" y="2159123"/>
            <a:ext cx="1816713" cy="13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ÐÐ°ÑÑÐ¸Ð½ÐºÐ¸ Ð¿Ð¾ Ð·Ð°Ð¿ÑÐ¾ÑÑ ÑÐ°Ð¹Ð³Ð°Ðº ÑÐ¾ÑÐ¾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97" y="3852102"/>
            <a:ext cx="1814670" cy="12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ÐÐ°ÑÑÐ¸Ð½ÐºÐ¸ Ð¿Ð¾ Ð·Ð°Ð¿ÑÐ¾ÑÑ ÑÐ¾Ð±Ð¾Ð»Ñ ÑÐ¾ÑÐ¾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-243" r="3449" b="13424"/>
          <a:stretch/>
        </p:blipFill>
        <p:spPr bwMode="auto">
          <a:xfrm>
            <a:off x="4465114" y="3761635"/>
            <a:ext cx="1959462" cy="13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ÐÐ°ÑÑÐ¸Ð½ÐºÐ¸ Ð¿Ð¾ Ð·Ð°Ð¿ÑÐ¾ÑÑ ÑÑÐµÑÐ²âÑÑÐ½Ð¸Ðº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35" y="5263121"/>
            <a:ext cx="1798802" cy="14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8" name="Picture 28" descr="ÐÐ°ÑÑÐ¸Ð½ÐºÐ¸ Ð¿Ð¾ Ð·Ð°Ð¿ÑÐ¾ÑÑ ÑÑÐ»ÐµÐ½Ñ-Ð¼Ð¾Ð½Ð°Ñ ÑÐ¾ÑÐ¾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76" y="5263120"/>
            <a:ext cx="2109504" cy="14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0" name="Picture 30" descr="ÐÐ°ÑÑÐ¸Ð½ÐºÐ¸ Ð¿Ð¾ Ð·Ð°Ð¿ÑÐ¾ÑÑ ÑÐ°ÑÐ¿Ð°Ð½, ÑÑÑ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39" y="2149029"/>
            <a:ext cx="1830172" cy="13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2" name="Picture 32" descr="https://uateka.com/uploads/photo/2011/09/13/db7fa5f045f9c663b416813444050b85b30184d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04" y="3813584"/>
            <a:ext cx="1800200" cy="12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4" name="Picture 34" descr="https://uateka.com/uploads/photo/2011/09/13/f720ee2d98fc85459815fd658e3a3075bc55188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00" y="5287945"/>
            <a:ext cx="1808914" cy="13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1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9161" y="11266"/>
            <a:ext cx="10515161" cy="6858000"/>
            <a:chOff x="-1" y="0"/>
            <a:chExt cx="10515161" cy="6858000"/>
          </a:xfrm>
        </p:grpSpPr>
        <p:pic>
          <p:nvPicPr>
            <p:cNvPr id="2" name="Picture 2" descr="Green Leaves PowerPoint Template PPT Templa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1" r="1207" b="3232"/>
            <a:stretch/>
          </p:blipFill>
          <p:spPr bwMode="auto">
            <a:xfrm>
              <a:off x="-1" y="0"/>
              <a:ext cx="105151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rotected Earth by Humans Ð¨Ð°Ð±Ð»Ð¾Ð½Ñ Ð¿ÑÐµÐ·ÐµÐ½ÑÐ°ÑÐ¸Ð¹ PowerPoin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9"/>
            <a:stretch/>
          </p:blipFill>
          <p:spPr bwMode="auto">
            <a:xfrm>
              <a:off x="2088" y="1"/>
              <a:ext cx="2284334" cy="2667134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782366" y="1052736"/>
            <a:ext cx="87474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VI. 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ЗАКРІПЛЕННЯ ВИВЧЕНОГО МАТЕРІАЛУ</a:t>
            </a:r>
          </a:p>
          <a:p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Методичний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прийом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«</a:t>
            </a:r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Бесіда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»</a:t>
            </a:r>
          </a:p>
          <a:p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Прийом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«</a:t>
            </a:r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Географічний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диктант» («так» </a:t>
            </a:r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чи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«</a:t>
            </a:r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ні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»)</a:t>
            </a:r>
          </a:p>
          <a:p>
            <a:r>
              <a:rPr lang="ru-RU" dirty="0"/>
              <a:t>1. На </a:t>
            </a:r>
            <a:r>
              <a:rPr lang="ru-RU" dirty="0" err="1"/>
              <a:t>різноманітний</a:t>
            </a:r>
            <a:r>
              <a:rPr lang="ru-RU" dirty="0"/>
              <a:t>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обширність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? (так)</a:t>
            </a:r>
          </a:p>
          <a:p>
            <a:r>
              <a:rPr lang="ru-RU" dirty="0"/>
              <a:t>2. За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: степ, гори, моря? (</a:t>
            </a:r>
            <a:r>
              <a:rPr lang="ru-RU" dirty="0" err="1"/>
              <a:t>ні</a:t>
            </a:r>
            <a:r>
              <a:rPr lang="ru-RU" dirty="0"/>
              <a:t>)</a:t>
            </a:r>
          </a:p>
          <a:p>
            <a:r>
              <a:rPr lang="ru-RU" dirty="0"/>
              <a:t>3. </a:t>
            </a:r>
            <a:r>
              <a:rPr lang="ru-RU" dirty="0" err="1"/>
              <a:t>Червона</a:t>
            </a:r>
            <a:r>
              <a:rPr lang="ru-RU" dirty="0"/>
              <a:t> книга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1976 року? (так)</a:t>
            </a:r>
          </a:p>
          <a:p>
            <a:r>
              <a:rPr lang="ru-RU" dirty="0"/>
              <a:t>4.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не </a:t>
            </a:r>
            <a:r>
              <a:rPr lang="ru-RU" dirty="0" err="1"/>
              <a:t>змінювався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? (</a:t>
            </a:r>
            <a:r>
              <a:rPr lang="ru-RU" dirty="0" err="1"/>
              <a:t>ні</a:t>
            </a:r>
            <a:r>
              <a:rPr lang="ru-RU" dirty="0"/>
              <a:t>)</a:t>
            </a:r>
          </a:p>
          <a:p>
            <a:r>
              <a:rPr lang="ru-RU" dirty="0"/>
              <a:t>5. 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44 тис.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? (так)</a:t>
            </a:r>
          </a:p>
          <a:p>
            <a:r>
              <a:rPr lang="ru-RU" dirty="0"/>
              <a:t>6.  Росомахи та </a:t>
            </a:r>
            <a:r>
              <a:rPr lang="ru-RU" dirty="0" err="1"/>
              <a:t>летючі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 у 16 ст.?(</a:t>
            </a:r>
            <a:r>
              <a:rPr lang="ru-RU" dirty="0" err="1"/>
              <a:t>ні</a:t>
            </a:r>
            <a:r>
              <a:rPr lang="ru-RU" dirty="0"/>
              <a:t>)</a:t>
            </a:r>
          </a:p>
          <a:p>
            <a:r>
              <a:rPr lang="ru-RU" dirty="0"/>
              <a:t>7. До І </a:t>
            </a:r>
            <a:r>
              <a:rPr lang="ru-RU" dirty="0" err="1"/>
              <a:t>видання</a:t>
            </a:r>
            <a:r>
              <a:rPr lang="ru-RU" dirty="0"/>
              <a:t> «</a:t>
            </a:r>
            <a:r>
              <a:rPr lang="ru-RU" dirty="0" err="1"/>
              <a:t>Червоної</a:t>
            </a:r>
            <a:r>
              <a:rPr lang="ru-RU" dirty="0"/>
              <a:t> книги» </a:t>
            </a:r>
            <a:r>
              <a:rPr lang="ru-RU" dirty="0" err="1"/>
              <a:t>було</a:t>
            </a:r>
            <a:r>
              <a:rPr lang="ru-RU" dirty="0"/>
              <a:t> занесено 85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?(так)</a:t>
            </a:r>
          </a:p>
          <a:p>
            <a:r>
              <a:rPr lang="ru-RU" dirty="0"/>
              <a:t>8.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зональні</a:t>
            </a:r>
            <a:r>
              <a:rPr lang="ru-RU" dirty="0"/>
              <a:t> та </a:t>
            </a:r>
            <a:r>
              <a:rPr lang="ru-RU" dirty="0" err="1"/>
              <a:t>азональні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? (так)</a:t>
            </a:r>
          </a:p>
          <a:p>
            <a:r>
              <a:rPr lang="ru-RU" dirty="0"/>
              <a:t>9. Фауна </a:t>
            </a:r>
            <a:r>
              <a:rPr lang="ru-RU" dirty="0" err="1"/>
              <a:t>Українських</a:t>
            </a:r>
            <a:r>
              <a:rPr lang="ru-RU" dirty="0"/>
              <a:t> Карпат </a:t>
            </a:r>
            <a:r>
              <a:rPr lang="ru-RU" dirty="0" err="1"/>
              <a:t>належить</a:t>
            </a:r>
            <a:r>
              <a:rPr lang="ru-RU" dirty="0"/>
              <a:t> до азонального типу </a:t>
            </a:r>
            <a:r>
              <a:rPr lang="ru-RU" dirty="0" err="1"/>
              <a:t>фауни</a:t>
            </a:r>
            <a:r>
              <a:rPr lang="ru-RU" dirty="0"/>
              <a:t>?  (так)</a:t>
            </a:r>
          </a:p>
          <a:p>
            <a:r>
              <a:rPr lang="ru-RU" dirty="0"/>
              <a:t>10. Фауна </a:t>
            </a:r>
            <a:r>
              <a:rPr lang="ru-RU" dirty="0" err="1"/>
              <a:t>лісостепу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мішаних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і </a:t>
            </a:r>
            <a:r>
              <a:rPr lang="ru-RU" dirty="0" err="1"/>
              <a:t>полісся</a:t>
            </a:r>
            <a:r>
              <a:rPr lang="ru-RU" dirty="0"/>
              <a:t>? (</a:t>
            </a:r>
            <a:r>
              <a:rPr lang="ru-RU" dirty="0" err="1"/>
              <a:t>ні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6173" r="8529" b="9070"/>
          <a:stretch/>
        </p:blipFill>
        <p:spPr bwMode="auto">
          <a:xfrm>
            <a:off x="486979" y="3789040"/>
            <a:ext cx="1352875" cy="29763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74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535</Words>
  <Application>Microsoft Office PowerPoint</Application>
  <PresentationFormat>Произвольный</PresentationFormat>
  <Paragraphs>71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Вячеслав</cp:lastModifiedBy>
  <cp:revision>18</cp:revision>
  <dcterms:created xsi:type="dcterms:W3CDTF">2018-06-09T21:32:38Z</dcterms:created>
  <dcterms:modified xsi:type="dcterms:W3CDTF">2018-06-10T16:47:14Z</dcterms:modified>
</cp:coreProperties>
</file>