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64" r:id="rId3"/>
    <p:sldId id="282" r:id="rId4"/>
    <p:sldId id="283" r:id="rId5"/>
    <p:sldId id="285" r:id="rId6"/>
    <p:sldId id="286" r:id="rId7"/>
    <p:sldId id="284" r:id="rId8"/>
    <p:sldId id="287" r:id="rId9"/>
    <p:sldId id="289" r:id="rId10"/>
    <p:sldId id="288" r:id="rId11"/>
    <p:sldId id="290" r:id="rId12"/>
    <p:sldId id="291" r:id="rId13"/>
    <p:sldId id="292" r:id="rId14"/>
    <p:sldId id="293" r:id="rId15"/>
  </p:sldIdLst>
  <p:sldSz cx="10512425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086" y="-72"/>
      </p:cViewPr>
      <p:guideLst>
        <p:guide orient="horz" pos="2160"/>
        <p:guide pos="33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432" y="2130426"/>
            <a:ext cx="893556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864" y="3886200"/>
            <a:ext cx="735869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21508" y="274639"/>
            <a:ext cx="2365296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5621" y="274639"/>
            <a:ext cx="692068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409" y="4406901"/>
            <a:ext cx="893556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0409" y="2906713"/>
            <a:ext cx="893556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5621" y="1600201"/>
            <a:ext cx="46429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3816" y="1600201"/>
            <a:ext cx="46429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5621" y="1535113"/>
            <a:ext cx="46448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21" y="2174875"/>
            <a:ext cx="46448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40166" y="1535113"/>
            <a:ext cx="46466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40166" y="2174875"/>
            <a:ext cx="46466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622" y="273050"/>
            <a:ext cx="345851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10066" y="273051"/>
            <a:ext cx="58767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622" y="1435101"/>
            <a:ext cx="34585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509" y="4800600"/>
            <a:ext cx="630745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60509" y="612775"/>
            <a:ext cx="630745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0509" y="5367338"/>
            <a:ext cx="630745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621" y="274638"/>
            <a:ext cx="94611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5621" y="1600201"/>
            <a:ext cx="946118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5621" y="6356351"/>
            <a:ext cx="2452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91745" y="6356351"/>
            <a:ext cx="33289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33905" y="6356351"/>
            <a:ext cx="2452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1278966/1713/i/950/depositphotos_17133669-stock-photo-winter-frame-light-blue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" y="6325"/>
            <a:ext cx="10491218" cy="68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684" y="18864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Відділу   освіти   волноваської    РДА</a:t>
            </a:r>
          </a:p>
          <a:p>
            <a:pPr lvl="0" algn="ctr"/>
            <a:r>
              <a:rPr lang="uk-UA" sz="20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46" y="1988840"/>
            <a:ext cx="8851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8140" y="5373216"/>
            <a:ext cx="52546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/>
              <a:t>Подготували</a:t>
            </a:r>
            <a:r>
              <a:rPr lang="uk-UA" b="1" i="1" dirty="0"/>
              <a:t>: </a:t>
            </a:r>
          </a:p>
          <a:p>
            <a:r>
              <a:rPr lang="ru-RU" b="1" i="1" dirty="0" smtClean="0"/>
              <a:t>Тертична </a:t>
            </a:r>
            <a:r>
              <a:rPr lang="ru-RU" b="1" i="1" dirty="0" err="1" smtClean="0"/>
              <a:t>Таміла</a:t>
            </a:r>
            <a:r>
              <a:rPr lang="ru-RU" b="1" i="1" dirty="0" smtClean="0"/>
              <a:t>, </a:t>
            </a:r>
            <a:r>
              <a:rPr lang="ru-RU" b="1" i="1" dirty="0" err="1"/>
              <a:t>Юдіна</a:t>
            </a:r>
            <a:r>
              <a:rPr lang="ru-RU" b="1" i="1" dirty="0"/>
              <a:t> 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Людміла</a:t>
            </a:r>
            <a:r>
              <a:rPr lang="ru-RU" b="1" i="1" dirty="0" smtClean="0"/>
              <a:t> -  7 </a:t>
            </a:r>
            <a:r>
              <a:rPr lang="ru-RU" b="1" i="1" dirty="0" err="1"/>
              <a:t>клас</a:t>
            </a:r>
            <a:r>
              <a:rPr lang="ru-RU" b="1" i="1" dirty="0"/>
              <a:t>,</a:t>
            </a:r>
          </a:p>
          <a:p>
            <a:r>
              <a:rPr lang="uk-UA" b="1" i="1" dirty="0"/>
              <a:t>Ханецька Олена Олексіївна – учитель   географії</a:t>
            </a:r>
            <a:endParaRPr lang="uk-UA" b="1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8" y="934243"/>
            <a:ext cx="6696744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9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5705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3964" y="578845"/>
            <a:ext cx="7200800" cy="500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Шановне</a:t>
            </a:r>
            <a:r>
              <a:rPr lang="ru-RU" sz="1600" b="1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b="1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телебачення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, прошу вас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зробити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сюжет про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допомогу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тваринам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узимку.Так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як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тваринки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узимку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замерзають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, і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їм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холодно</a:t>
            </a: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. Я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дуже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хочу,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щоб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люди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побачили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по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телебаченню,що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тваринам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треба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допомагати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.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Хоча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, у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тварин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і є тепла шубка,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проте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їм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всеодно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холодно.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Надіюся,що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ви</a:t>
            </a:r>
            <a:r>
              <a:rPr lang="ru-RU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допоможете</a:t>
            </a: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    Я  думаю,  що  можна  показати  всім  людям,  як  та  з  чого  можна  зробити  годівнички  для  птахів  та  звірів,  яку  їжу  туди  класти.  Нас  в  школі  вчать,  що  синички  люблять  свіже,  несолене  сало,  а  горобці  зернятка,  крихітки  хліба.  Під  кущиками  у  парку  прямо  на  сніжок  можна покласти моркву  або  </a:t>
            </a:r>
            <a:r>
              <a:rPr lang="uk-UA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капустні</a:t>
            </a: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 листочки,  які  залишаються  у  мами,  коли  вона  готує  борщ.  Зайчик  уночі  прибіжить  і  поласує  ними.  Якщо  хтось  живе  недалеко  від  лісу,  то  можна  до  дерева  прив’язати  сіно,  щоб  ним  поласувались  більші  звірі: косулі  чи  лосі.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  Дорогі  друзі,  будьте  доброзичливими  до  </a:t>
            </a:r>
            <a:r>
              <a:rPr lang="uk-UA" sz="1600" dirty="0" err="1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окружаючого</a:t>
            </a: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 нас  живого  миру!  Допомагайте  живим  істотам!                          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1600" dirty="0">
                <a:solidFill>
                  <a:srgbClr val="020A1B"/>
                </a:solidFill>
                <a:latin typeface="Helvetica"/>
                <a:ea typeface="Calibri"/>
                <a:cs typeface="Times New Roman"/>
              </a:rPr>
              <a:t>    Учениця  3  класу  Рибинської  школи   ТАРАКАНОВА  ВІКТОРІЯ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6" name="Рисунок 5" descr="Описание: https://img04.rl0.ru/5bd85d73382139fa0c8b1386735f9807/c615x400/news.rambler.ru/img/2018/01/22191257.307283.921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5" y="764704"/>
            <a:ext cx="2809124" cy="186606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194" name="Picture 2" descr="https://s3-eu-west-1.amazonaws.com/files.surfory.com/uploads/2016/1/15/54ef0d011f395d475e8b459d/5698c16fbd0470c45b8b45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9" y="2852936"/>
            <a:ext cx="3035448" cy="20223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8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9908" y="116632"/>
            <a:ext cx="68037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«ДО ДЖЕРЕЛ НАРОДНОЇ МУДРОСТІ»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 </a:t>
            </a: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Горобці ховаються - чекай морозу.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Кури </a:t>
            </a:r>
            <a:r>
              <a:rPr lang="uk-UA" b="1" dirty="0" err="1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обскубуються</a:t>
            </a: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 - до дощу, або морозу.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Півні заспівали рано вранці в морози – буде відлига.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Курка стоїть на одній нозі - до морозів.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Навесні прилетів жайворонок – до стійкого тепла.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Граки, що зимували в Україні, рано відлетіли на північ - буде дружна весна, рано зійдуть весняні води.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Соловей всю ніч співає – перед погожим днем.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Влітку ластівки та стрижі літають високо - буде гарна погода, низько - буде дощ.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Горобці купаються у піску – буде дощ.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Голуб туркає - на гарну погоду.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                                                 </a:t>
            </a:r>
            <a:r>
              <a:rPr lang="uk-UA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  <a:ea typeface="Times New Roman" pitchFamily="18" charset="0"/>
              </a:rPr>
              <a:t>Приказки</a:t>
            </a:r>
            <a:endParaRPr lang="uk-UA" sz="2800" b="1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rgbClr val="8064A2">
                  <a:lumMod val="60000"/>
                  <a:lumOff val="40000"/>
                </a:srgbClr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Ластівка день починає, а соловей його кінчає.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Весела, як весняний жайворонок.</a:t>
            </a:r>
            <a:endParaRPr lang="uk-UA" sz="3600" b="1" dirty="0">
              <a:solidFill>
                <a:prstClr val="black"/>
              </a:solidFill>
              <a:latin typeface="Arial Narrow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</a:rPr>
              <a:t>Сова – кума, горобець - зятьок</a:t>
            </a:r>
            <a:r>
              <a:rPr lang="uk-UA" dirty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</a:rPr>
              <a:t>.</a:t>
            </a:r>
            <a:r>
              <a:rPr lang="uk-UA" sz="1400" dirty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</a:rPr>
              <a:t> </a:t>
            </a:r>
            <a:endParaRPr lang="uk-UA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91" y="4541253"/>
            <a:ext cx="546893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70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660" y="1543725"/>
            <a:ext cx="73462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Орнітофауна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мікрорайону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школи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 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На </a:t>
            </a:r>
            <a:r>
              <a:rPr lang="ru-RU" sz="1600" dirty="0" err="1">
                <a:solidFill>
                  <a:prstClr val="black"/>
                </a:solidFill>
              </a:rPr>
              <a:t>території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нашого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мікрорайону</a:t>
            </a:r>
            <a:r>
              <a:rPr lang="ru-RU" sz="1600" dirty="0">
                <a:solidFill>
                  <a:prstClr val="black"/>
                </a:solidFill>
              </a:rPr>
              <a:t> птахи </a:t>
            </a:r>
            <a:r>
              <a:rPr lang="ru-RU" sz="1600" dirty="0" err="1">
                <a:solidFill>
                  <a:prstClr val="black"/>
                </a:solidFill>
              </a:rPr>
              <a:t>зустрічаються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скрізь</a:t>
            </a:r>
            <a:r>
              <a:rPr lang="ru-RU" sz="1600" dirty="0">
                <a:solidFill>
                  <a:prstClr val="black"/>
                </a:solidFill>
              </a:rPr>
              <a:t>, але </a:t>
            </a:r>
            <a:r>
              <a:rPr lang="ru-RU" sz="1600" dirty="0" err="1">
                <a:solidFill>
                  <a:prstClr val="black"/>
                </a:solidFill>
              </a:rPr>
              <a:t>кожен</a:t>
            </a:r>
            <a:r>
              <a:rPr lang="ru-RU" sz="1600" dirty="0">
                <a:solidFill>
                  <a:prstClr val="black"/>
                </a:solidFill>
              </a:rPr>
              <a:t> птах </a:t>
            </a:r>
            <a:r>
              <a:rPr lang="ru-RU" sz="1600" dirty="0" err="1">
                <a:solidFill>
                  <a:prstClr val="black"/>
                </a:solidFill>
              </a:rPr>
              <a:t>обирає</a:t>
            </a:r>
            <a:r>
              <a:rPr lang="ru-RU" sz="1600" dirty="0">
                <a:solidFill>
                  <a:prstClr val="black"/>
                </a:solidFill>
              </a:rPr>
              <a:t> свою </a:t>
            </a:r>
            <a:r>
              <a:rPr lang="ru-RU" sz="1600" dirty="0" err="1">
                <a:solidFill>
                  <a:prstClr val="black"/>
                </a:solidFill>
              </a:rPr>
              <a:t>територію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існування</a:t>
            </a:r>
            <a:r>
              <a:rPr lang="ru-RU" sz="1600" dirty="0">
                <a:solidFill>
                  <a:prstClr val="black"/>
                </a:solidFill>
              </a:rPr>
              <a:t>. У </a:t>
            </a:r>
            <a:r>
              <a:rPr lang="ru-RU" sz="1600" dirty="0" err="1">
                <a:solidFill>
                  <a:prstClr val="black"/>
                </a:solidFill>
              </a:rPr>
              <a:t>лісосмузі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домінує</a:t>
            </a:r>
            <a:r>
              <a:rPr lang="ru-RU" sz="1600" dirty="0">
                <a:solidFill>
                  <a:prstClr val="black"/>
                </a:solidFill>
              </a:rPr>
              <a:t>  дятел </a:t>
            </a:r>
            <a:r>
              <a:rPr lang="ru-RU" sz="1600" dirty="0" err="1">
                <a:solidFill>
                  <a:prstClr val="black"/>
                </a:solidFill>
              </a:rPr>
              <a:t>строкатий</a:t>
            </a:r>
            <a:r>
              <a:rPr lang="ru-RU" sz="1600" dirty="0">
                <a:solidFill>
                  <a:prstClr val="black"/>
                </a:solidFill>
              </a:rPr>
              <a:t>, зозуля, велика та </a:t>
            </a:r>
            <a:r>
              <a:rPr lang="ru-RU" sz="1600" dirty="0" err="1">
                <a:solidFill>
                  <a:prstClr val="black"/>
                </a:solidFill>
              </a:rPr>
              <a:t>блакитна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синиці</a:t>
            </a:r>
            <a:r>
              <a:rPr lang="ru-RU" sz="1600" dirty="0">
                <a:solidFill>
                  <a:prstClr val="black"/>
                </a:solidFill>
              </a:rPr>
              <a:t> т а  сойки. На </a:t>
            </a:r>
            <a:r>
              <a:rPr lang="ru-RU" sz="1600" dirty="0" err="1">
                <a:solidFill>
                  <a:prstClr val="black"/>
                </a:solidFill>
              </a:rPr>
              <a:t>території</a:t>
            </a:r>
            <a:r>
              <a:rPr lang="ru-RU" sz="1600" dirty="0">
                <a:solidFill>
                  <a:prstClr val="black"/>
                </a:solidFill>
              </a:rPr>
              <a:t>  </a:t>
            </a:r>
            <a:r>
              <a:rPr lang="ru-RU" sz="1600" dirty="0" err="1">
                <a:solidFill>
                  <a:prstClr val="black"/>
                </a:solidFill>
              </a:rPr>
              <a:t>сіл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Трудівського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Рибинського</a:t>
            </a:r>
            <a:r>
              <a:rPr lang="ru-RU" sz="1600" dirty="0">
                <a:solidFill>
                  <a:prstClr val="black"/>
                </a:solidFill>
              </a:rPr>
              <a:t> т а у </a:t>
            </a:r>
            <a:r>
              <a:rPr lang="ru-RU" sz="1600" dirty="0" err="1">
                <a:solidFill>
                  <a:prstClr val="black"/>
                </a:solidFill>
              </a:rPr>
              <a:t>лісосмугах</a:t>
            </a:r>
            <a:r>
              <a:rPr lang="ru-RU" sz="1600" dirty="0">
                <a:solidFill>
                  <a:prstClr val="black"/>
                </a:solidFill>
              </a:rPr>
              <a:t> і полях </a:t>
            </a:r>
            <a:r>
              <a:rPr lang="ru-RU" sz="1600" dirty="0" err="1">
                <a:solidFill>
                  <a:prstClr val="black"/>
                </a:solidFill>
              </a:rPr>
              <a:t>домінують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хатній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горобець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сизий</a:t>
            </a:r>
            <a:r>
              <a:rPr lang="ru-RU" sz="1600" dirty="0">
                <a:solidFill>
                  <a:prstClr val="black"/>
                </a:solidFill>
              </a:rPr>
              <a:t> голуб, </a:t>
            </a:r>
            <a:r>
              <a:rPr lang="ru-RU" sz="1600" dirty="0" err="1">
                <a:solidFill>
                  <a:prstClr val="black"/>
                </a:solidFill>
              </a:rPr>
              <a:t>граки</a:t>
            </a:r>
            <a:r>
              <a:rPr lang="ru-RU" sz="1600" dirty="0">
                <a:solidFill>
                  <a:prstClr val="black"/>
                </a:solidFill>
              </a:rPr>
              <a:t>, галки, ворони. Сороки, </a:t>
            </a:r>
            <a:r>
              <a:rPr lang="ru-RU" sz="1600" dirty="0" err="1">
                <a:solidFill>
                  <a:prstClr val="black"/>
                </a:solidFill>
              </a:rPr>
              <a:t>зозулі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солов’ї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більше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зустрічаються</a:t>
            </a:r>
            <a:r>
              <a:rPr lang="ru-RU" sz="1600" dirty="0">
                <a:solidFill>
                  <a:prstClr val="black"/>
                </a:solidFill>
              </a:rPr>
              <a:t> у   парках та </a:t>
            </a:r>
            <a:r>
              <a:rPr lang="ru-RU" sz="1600" dirty="0" err="1">
                <a:solidFill>
                  <a:prstClr val="black"/>
                </a:solidFill>
              </a:rPr>
              <a:t>лісосмугах</a:t>
            </a:r>
            <a:r>
              <a:rPr lang="ru-RU" sz="1600" dirty="0">
                <a:solidFill>
                  <a:prstClr val="black"/>
                </a:solidFill>
              </a:rPr>
              <a:t>. На </a:t>
            </a:r>
            <a:r>
              <a:rPr lang="ru-RU" sz="1600" dirty="0" err="1">
                <a:solidFill>
                  <a:prstClr val="black"/>
                </a:solidFill>
              </a:rPr>
              <a:t>водоймищах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зустрічаються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дикі</a:t>
            </a:r>
            <a:r>
              <a:rPr lang="ru-RU" sz="1600" dirty="0">
                <a:solidFill>
                  <a:prstClr val="black"/>
                </a:solidFill>
              </a:rPr>
              <a:t> качки, </a:t>
            </a:r>
            <a:r>
              <a:rPr lang="ru-RU" sz="1600" dirty="0" err="1">
                <a:solidFill>
                  <a:prstClr val="black"/>
                </a:solidFill>
              </a:rPr>
              <a:t>лелека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білий,цаплі</a:t>
            </a:r>
            <a:r>
              <a:rPr lang="ru-RU" sz="1600" dirty="0">
                <a:solidFill>
                  <a:prstClr val="black"/>
                </a:solidFill>
              </a:rPr>
              <a:t>. 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err="1">
                <a:solidFill>
                  <a:prstClr val="black"/>
                </a:solidFill>
              </a:rPr>
              <a:t>Найчисленніший</a:t>
            </a:r>
            <a:r>
              <a:rPr lang="ru-RU" sz="1600" dirty="0">
                <a:solidFill>
                  <a:prstClr val="black"/>
                </a:solidFill>
              </a:rPr>
              <a:t> ряд </a:t>
            </a:r>
            <a:r>
              <a:rPr lang="ru-RU" sz="1600" dirty="0" err="1">
                <a:solidFill>
                  <a:prstClr val="black"/>
                </a:solidFill>
              </a:rPr>
              <a:t>птахів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поширених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нашій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місцевості</a:t>
            </a:r>
            <a:r>
              <a:rPr lang="ru-RU" sz="1600" dirty="0">
                <a:solidFill>
                  <a:prstClr val="black"/>
                </a:solidFill>
              </a:rPr>
              <a:t> ,– </a:t>
            </a:r>
            <a:r>
              <a:rPr lang="ru-RU" sz="1600" dirty="0" err="1">
                <a:solidFill>
                  <a:prstClr val="black"/>
                </a:solidFill>
              </a:rPr>
              <a:t>горобц</a:t>
            </a:r>
            <a:r>
              <a:rPr lang="uk-UA" sz="1600" dirty="0">
                <a:solidFill>
                  <a:prstClr val="black"/>
                </a:solidFill>
              </a:rPr>
              <a:t>і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  <a:r>
              <a:rPr lang="ru-RU" sz="1600" dirty="0" err="1">
                <a:solidFill>
                  <a:prstClr val="black"/>
                </a:solidFill>
              </a:rPr>
              <a:t>Горобці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бувають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середніх</a:t>
            </a:r>
            <a:r>
              <a:rPr lang="ru-RU" sz="1600" dirty="0">
                <a:solidFill>
                  <a:prstClr val="black"/>
                </a:solidFill>
              </a:rPr>
              <a:t> і </a:t>
            </a:r>
            <a:r>
              <a:rPr lang="ru-RU" sz="1600" dirty="0" err="1">
                <a:solidFill>
                  <a:prstClr val="black"/>
                </a:solidFill>
              </a:rPr>
              <a:t>дрібних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розмірів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Найбільш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поширеними</a:t>
            </a:r>
            <a:r>
              <a:rPr lang="ru-RU" sz="1600" dirty="0">
                <a:solidFill>
                  <a:prstClr val="black"/>
                </a:solidFill>
              </a:rPr>
              <a:t> птахами </a:t>
            </a:r>
            <a:r>
              <a:rPr lang="ru-RU" sz="1600" dirty="0" err="1">
                <a:solidFill>
                  <a:prstClr val="black"/>
                </a:solidFill>
              </a:rPr>
              <a:t>середніх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розмірів</a:t>
            </a:r>
            <a:r>
              <a:rPr lang="ru-RU" sz="1600" dirty="0">
                <a:solidFill>
                  <a:prstClr val="black"/>
                </a:solidFill>
              </a:rPr>
              <a:t> є </a:t>
            </a:r>
            <a:r>
              <a:rPr lang="ru-RU" sz="1600" dirty="0" err="1">
                <a:solidFill>
                  <a:prstClr val="black"/>
                </a:solidFill>
              </a:rPr>
              <a:t>представники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воронових</a:t>
            </a:r>
            <a:r>
              <a:rPr lang="ru-RU" sz="1600" dirty="0">
                <a:solidFill>
                  <a:prstClr val="black"/>
                </a:solidFill>
              </a:rPr>
              <a:t>: галки, </a:t>
            </a:r>
            <a:r>
              <a:rPr lang="ru-RU" sz="1600" dirty="0" err="1">
                <a:solidFill>
                  <a:prstClr val="black"/>
                </a:solidFill>
              </a:rPr>
              <a:t>граки,ворони.</a:t>
            </a:r>
            <a:r>
              <a:rPr lang="ru-RU" sz="1600" b="1" i="1" dirty="0" err="1">
                <a:solidFill>
                  <a:prstClr val="black"/>
                </a:solidFill>
              </a:rPr>
              <a:t>Ворона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сіра</a:t>
            </a:r>
            <a:r>
              <a:rPr lang="ru-RU" sz="1600" b="1" i="1" dirty="0">
                <a:solidFill>
                  <a:prstClr val="black"/>
                </a:solidFill>
              </a:rPr>
              <a:t>, </a:t>
            </a:r>
            <a:r>
              <a:rPr lang="ru-RU" sz="1600" b="1" i="1" dirty="0" err="1">
                <a:solidFill>
                  <a:prstClr val="black"/>
                </a:solidFill>
              </a:rPr>
              <a:t>або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ґава</a:t>
            </a:r>
            <a:r>
              <a:rPr lang="ru-RU" sz="1600" dirty="0" err="1">
                <a:solidFill>
                  <a:prstClr val="black"/>
                </a:solidFill>
              </a:rPr>
              <a:t>Тварини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що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живуть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поряд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людиною</a:t>
            </a:r>
            <a:r>
              <a:rPr lang="ru-RU" sz="1600" dirty="0">
                <a:solidFill>
                  <a:prstClr val="black"/>
                </a:solidFill>
              </a:rPr>
              <a:t>, як правило, </a:t>
            </a:r>
            <a:r>
              <a:rPr lang="ru-RU" sz="1600" dirty="0" err="1">
                <a:solidFill>
                  <a:prstClr val="black"/>
                </a:solidFill>
              </a:rPr>
              <a:t>досить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потайні</a:t>
            </a:r>
            <a:r>
              <a:rPr lang="ru-RU" sz="1600" dirty="0">
                <a:solidFill>
                  <a:prstClr val="black"/>
                </a:solidFill>
              </a:rPr>
              <a:t>. Про </a:t>
            </a:r>
            <a:r>
              <a:rPr lang="ru-RU" sz="1600" dirty="0" err="1">
                <a:solidFill>
                  <a:prstClr val="black"/>
                </a:solidFill>
              </a:rPr>
              <a:t>їх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близьку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присутність</a:t>
            </a:r>
            <a:r>
              <a:rPr lang="ru-RU" sz="1600" dirty="0">
                <a:solidFill>
                  <a:prstClr val="black"/>
                </a:solidFill>
              </a:rPr>
              <a:t> ми часто </a:t>
            </a:r>
            <a:r>
              <a:rPr lang="ru-RU" sz="1600" dirty="0" err="1">
                <a:solidFill>
                  <a:prstClr val="black"/>
                </a:solidFill>
              </a:rPr>
              <a:t>навіть</a:t>
            </a:r>
            <a:r>
              <a:rPr lang="ru-RU" sz="1600" dirty="0">
                <a:solidFill>
                  <a:prstClr val="black"/>
                </a:solidFill>
              </a:rPr>
              <a:t> не 	</a:t>
            </a:r>
            <a:r>
              <a:rPr lang="ru-RU" sz="1600" dirty="0" err="1">
                <a:solidFill>
                  <a:prstClr val="black"/>
                </a:solidFill>
              </a:rPr>
              <a:t>здогадуємось</a:t>
            </a:r>
            <a:r>
              <a:rPr lang="ru-RU" sz="1600" dirty="0">
                <a:solidFill>
                  <a:prstClr val="black"/>
                </a:solidFill>
              </a:rPr>
              <a:t>. Та й </a:t>
            </a:r>
            <a:r>
              <a:rPr lang="ru-RU" sz="1600" dirty="0" err="1">
                <a:solidFill>
                  <a:prstClr val="black"/>
                </a:solidFill>
              </a:rPr>
              <a:t>ті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що</a:t>
            </a:r>
            <a:r>
              <a:rPr lang="ru-RU" sz="1600" dirty="0">
                <a:solidFill>
                  <a:prstClr val="black"/>
                </a:solidFill>
              </a:rPr>
              <a:t> не </a:t>
            </a:r>
            <a:r>
              <a:rPr lang="ru-RU" sz="1600" dirty="0" err="1">
                <a:solidFill>
                  <a:prstClr val="black"/>
                </a:solidFill>
              </a:rPr>
              <a:t>ховаються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</a:t>
            </a:r>
            <a:r>
              <a:rPr lang="ru-RU" sz="1600" dirty="0">
                <a:solidFill>
                  <a:prstClr val="black"/>
                </a:solidFill>
              </a:rPr>
              <a:t> людей, а </a:t>
            </a:r>
            <a:r>
              <a:rPr lang="ru-RU" sz="1600" dirty="0" err="1">
                <a:solidFill>
                  <a:prstClr val="black"/>
                </a:solidFill>
              </a:rPr>
              <a:t>тримаються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відкрито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зокрема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деякі</a:t>
            </a:r>
            <a:r>
              <a:rPr lang="ru-RU" sz="1600" dirty="0">
                <a:solidFill>
                  <a:prstClr val="black"/>
                </a:solidFill>
              </a:rPr>
              <a:t> птахи </a:t>
            </a:r>
            <a:r>
              <a:rPr lang="ru-RU" sz="1600" dirty="0" err="1">
                <a:solidFill>
                  <a:prstClr val="black"/>
                </a:solidFill>
              </a:rPr>
              <a:t>намагаються</a:t>
            </a:r>
            <a:r>
              <a:rPr lang="ru-RU" sz="1600" dirty="0">
                <a:solidFill>
                  <a:prstClr val="black"/>
                </a:solidFill>
              </a:rPr>
              <a:t> не </a:t>
            </a:r>
            <a:r>
              <a:rPr lang="ru-RU" sz="1600" dirty="0" err="1">
                <a:solidFill>
                  <a:prstClr val="black"/>
                </a:solidFill>
              </a:rPr>
              <a:t>надто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привертати</a:t>
            </a:r>
            <a:r>
              <a:rPr lang="ru-RU" sz="1600" dirty="0">
                <a:solidFill>
                  <a:prstClr val="black"/>
                </a:solidFill>
              </a:rPr>
              <a:t> до себе </a:t>
            </a:r>
            <a:r>
              <a:rPr lang="ru-RU" sz="1600" dirty="0" err="1">
                <a:solidFill>
                  <a:prstClr val="black"/>
                </a:solidFill>
              </a:rPr>
              <a:t>увагу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dirty="0" err="1">
                <a:solidFill>
                  <a:prstClr val="black"/>
                </a:solidFill>
              </a:rPr>
              <a:t>Проте</a:t>
            </a:r>
            <a:r>
              <a:rPr lang="ru-RU" sz="1600" dirty="0">
                <a:solidFill>
                  <a:prstClr val="black"/>
                </a:solidFill>
              </a:rPr>
              <a:t> є </a:t>
            </a:r>
            <a:r>
              <a:rPr lang="ru-RU" sz="1600" dirty="0" err="1">
                <a:solidFill>
                  <a:prstClr val="black"/>
                </a:solidFill>
              </a:rPr>
              <a:t>серед</a:t>
            </a:r>
            <a:r>
              <a:rPr lang="ru-RU" sz="1600" dirty="0">
                <a:solidFill>
                  <a:prstClr val="black"/>
                </a:solidFill>
              </a:rPr>
              <a:t> них одна, яка </a:t>
            </a:r>
            <a:r>
              <a:rPr lang="ru-RU" sz="1600" dirty="0" err="1">
                <a:solidFill>
                  <a:prstClr val="black"/>
                </a:solidFill>
              </a:rPr>
              <a:t>відрізняється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зухвалістю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стосунках</a:t>
            </a:r>
            <a:r>
              <a:rPr lang="ru-RU" sz="1600" dirty="0">
                <a:solidFill>
                  <a:prstClr val="black"/>
                </a:solidFill>
              </a:rPr>
              <a:t> з </a:t>
            </a:r>
            <a:r>
              <a:rPr lang="ru-RU" sz="1600" dirty="0" err="1">
                <a:solidFill>
                  <a:prstClr val="black"/>
                </a:solidFill>
              </a:rPr>
              <a:t>людиною</a:t>
            </a:r>
            <a:r>
              <a:rPr lang="ru-RU" sz="1600" dirty="0">
                <a:solidFill>
                  <a:prstClr val="black"/>
                </a:solidFill>
              </a:rPr>
              <a:t> – </a:t>
            </a:r>
            <a:r>
              <a:rPr lang="ru-RU" sz="1600" dirty="0" err="1">
                <a:solidFill>
                  <a:prstClr val="black"/>
                </a:solidFill>
              </a:rPr>
              <a:t>це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сіра</a:t>
            </a:r>
            <a:r>
              <a:rPr lang="ru-RU" sz="1600" dirty="0">
                <a:solidFill>
                  <a:prstClr val="black"/>
                </a:solidFill>
              </a:rPr>
              <a:t> ворона,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ґава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  <a:br>
              <a:rPr lang="ru-RU" sz="16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" y="260648"/>
            <a:ext cx="5688632" cy="158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92" y="4509120"/>
            <a:ext cx="3343587" cy="25649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861" y="2209493"/>
            <a:ext cx="3150899" cy="24093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64" y="0"/>
            <a:ext cx="3769007" cy="25649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9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12196" y="2215892"/>
            <a:ext cx="5254625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БЕРЕЖІТЬ НАС.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НЕ РУЙНУЙТЕ НАШІ ГНІЗДА.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ДОПОМАГАЙТЕ НАМ ВЗИМКУ, РОЗВІШУЙТЕ ГОДІВНИЧКИ.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ОБЕРІГАЙТЕ НАС ВІД ХИЖАКІВ.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НЕ ШУМІТЬ В ЛІСІ ВЕСНОЮ, КОЛИ МИ ВИСИДЖУЄМО ПТАШЕНЯТ.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НЕ ЗАЧІПАЙТЕ ГНІЗДЕЧКО, А СПОСТЕРІГАЙТЕ ЗА  ГНІЗДЕЧКОМ НЕПОМІТНО І ПОБАЧИТЕ БАГАТО ЦІКАВОГО.</a:t>
            </a:r>
          </a:p>
          <a:p>
            <a:pPr lvl="0">
              <a:buFont typeface="Wingdings" pitchFamily="2" charset="2"/>
              <a:buChar char="q"/>
            </a:pPr>
            <a:r>
              <a:rPr lang="uk-UA" sz="2000" dirty="0">
                <a:solidFill>
                  <a:prstClr val="black"/>
                </a:solidFill>
                <a:latin typeface="Arial Black" pitchFamily="34" charset="0"/>
              </a:rPr>
              <a:t>І ТОДІ МИ БУДЕМО  СЛУХАЧАМИ ЧАРІВНОГО  СПІВУ.</a:t>
            </a:r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5765" y="1741596"/>
            <a:ext cx="4142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ЗВЕРНЕННЯ     ПТАХІВ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8064A2">
                  <a:lumMod val="60000"/>
                  <a:lumOff val="40000"/>
                </a:srgbClr>
              </a:solidFill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7" y="-165407"/>
            <a:ext cx="9485238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s://luckclub.ru/images/luckclub/2018/10/img18-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4" y="2246153"/>
            <a:ext cx="4956043" cy="37170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47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668" y="877362"/>
            <a:ext cx="4413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ПІДСУМКИ АКЦІЇ “ГОДІВНИЧКА”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668" y="1305342"/>
            <a:ext cx="8909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акції “ГОДІВНИЧКА” взяли участь учні 1-11 класів. Було виготовлено і розвішано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годівниць.Заготовлено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корм для птахів:  зерно, ячмінь,кукурудза, насіння соняшників, залишки білого хліба, сало але несолене, сухофрукти тощо.</a:t>
            </a:r>
          </a:p>
          <a:p>
            <a:pPr lvl="0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	Учні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слідкували  за годівничками, підсипали корм. Вели спостереження,які птахи завітали до “пташиної харчевні. Зима була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не сувора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але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 сніжна, тому до годівниць прилітали горобці, сороки, ворони, сови, синиці, рідше сойки 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дятли.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Учні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3 класу зібрали матеріал про птахів,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зимують на території шкільного двору.</a:t>
            </a:r>
          </a:p>
          <a:p>
            <a:pPr lvl="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Вчитель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біології Некрасова А.В.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провела виховний захід, присвячений  птахам,які зимують в рідному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краї.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 у 3 класі провели конкур на краще звертання до учнів та мешканців села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«Допомога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тваринам  узимку»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.(Сахно Т.П.)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7" y="-230755"/>
            <a:ext cx="5486052" cy="221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s://riastrela.ru/uploads/prew/og_xmskyc3dfwsm9eurjne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" y="4365105"/>
            <a:ext cx="3492711" cy="19607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s04.infourok.ru/uploads/ex/0be4/000b0863-e18c505c/1/img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25" y="3963337"/>
            <a:ext cx="3538346" cy="26537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900igr.net/up/datas/180935/0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22976" r="3749" b="1811"/>
          <a:stretch/>
        </p:blipFill>
        <p:spPr bwMode="auto">
          <a:xfrm>
            <a:off x="3239988" y="4082817"/>
            <a:ext cx="3841978" cy="27306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5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484784"/>
            <a:ext cx="81026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70" y="5755"/>
            <a:ext cx="6264696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5892" y="2499718"/>
            <a:ext cx="5902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Увага! </a:t>
            </a:r>
          </a:p>
          <a:p>
            <a:pPr lvl="0" algn="ctr"/>
            <a:r>
              <a:rPr lang="uk-UA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 01. </a:t>
            </a:r>
            <a:r>
              <a:rPr lang="uk-UA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12.2018 </a:t>
            </a:r>
            <a:r>
              <a:rPr lang="uk-UA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01. 02.2019 </a:t>
            </a:r>
            <a:r>
              <a:rPr lang="uk-UA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pPr lvl="0" algn="ctr"/>
            <a:r>
              <a:rPr lang="uk-UA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школі буде проводитись 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2425" y="3896196"/>
            <a:ext cx="5911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ln>
                  <a:solidFill>
                    <a:srgbClr val="8064A2">
                      <a:lumMod val="50000"/>
                    </a:srgbClr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 pitchFamily="34" charset="0"/>
              </a:rPr>
              <a:t>ВСЕУКРАЇНСЬКА    АКЦІЯ </a:t>
            </a:r>
          </a:p>
          <a:p>
            <a:pPr lvl="0" algn="ctr"/>
            <a:r>
              <a:rPr lang="uk-UA" sz="2400" b="1" dirty="0">
                <a:ln>
                  <a:solidFill>
                    <a:srgbClr val="8064A2">
                      <a:lumMod val="50000"/>
                    </a:srgbClr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 pitchFamily="34" charset="0"/>
              </a:rPr>
              <a:t>“ГОДІВНИЧКА”</a:t>
            </a:r>
            <a:endParaRPr lang="ru-RU" sz="2400" b="1" dirty="0">
              <a:ln>
                <a:solidFill>
                  <a:srgbClr val="8064A2">
                    <a:lumMod val="50000"/>
                  </a:srgbClr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 Black" pitchFamily="34" charset="0"/>
            </a:endParaRPr>
          </a:p>
          <a:p>
            <a:pPr lvl="0" algn="ctr"/>
            <a:r>
              <a:rPr lang="uk-UA" sz="2400" b="1" dirty="0">
                <a:ln>
                  <a:solidFill>
                    <a:srgbClr val="8064A2">
                      <a:lumMod val="50000"/>
                    </a:srgbClr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 pitchFamily="34" charset="0"/>
              </a:rPr>
              <a:t>План про проведення акції на дошці оголошення  </a:t>
            </a:r>
          </a:p>
          <a:p>
            <a:pPr lvl="0" algn="ctr"/>
            <a:r>
              <a:rPr lang="uk-UA" sz="2400" b="1" dirty="0">
                <a:ln>
                  <a:solidFill>
                    <a:srgbClr val="8064A2">
                      <a:lumMod val="50000"/>
                    </a:srgbClr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 Black" pitchFamily="34" charset="0"/>
              </a:rPr>
              <a:t>Учнівська  рада школи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99392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5932" y="17760"/>
            <a:ext cx="52546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spc="50" dirty="0">
                <a:ln w="11430"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ПЛАН </a:t>
            </a:r>
          </a:p>
          <a:p>
            <a:pPr lvl="0" algn="ctr"/>
            <a:r>
              <a:rPr lang="ru-RU" b="1" spc="50" dirty="0">
                <a:ln w="11430">
                  <a:solidFill>
                    <a:srgbClr val="8064A2">
                      <a:lumMod val="50000"/>
                    </a:srgbClr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ПРОВЕДЕНЯ АКЦІЇ «ГОДІВНИЧКА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77785"/>
              </p:ext>
            </p:extLst>
          </p:nvPr>
        </p:nvGraphicFramePr>
        <p:xfrm>
          <a:off x="359668" y="908720"/>
          <a:ext cx="9721080" cy="559009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68552"/>
                <a:gridCol w="1584176"/>
                <a:gridCol w="3168352"/>
              </a:tblGrid>
              <a:tr h="36235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НАЗВА       ЗАХОДУ</a:t>
                      </a:r>
                      <a:endParaRPr lang="ru-RU" sz="1000" dirty="0"/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ДАТА </a:t>
                      </a:r>
                      <a:endParaRPr lang="ru-RU" sz="1000" dirty="0"/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000" dirty="0" smtClean="0"/>
                        <a:t>ВІДПОВІДАЛЬНІ</a:t>
                      </a:r>
                      <a:endParaRPr lang="ru-RU" sz="1000" dirty="0"/>
                    </a:p>
                  </a:txBody>
                  <a:tcPr marL="105124" marR="105124"/>
                </a:tc>
              </a:tr>
              <a:tr h="558973">
                <a:tc>
                  <a:txBody>
                    <a:bodyPr/>
                    <a:lstStyle/>
                    <a:p>
                      <a:r>
                        <a:rPr lang="uk-UA" sz="14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Ознайомлення з видовим різноманіттям зимуючих птахів своєї місцевості,</a:t>
                      </a:r>
                    </a:p>
                    <a:p>
                      <a:r>
                        <a:rPr lang="uk-UA" sz="14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збір і систематизація   інформації   про птахів  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грудень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smtClean="0"/>
                        <a:t>учнівська рада школи </a:t>
                      </a:r>
                      <a:r>
                        <a:rPr lang="uk-UA" sz="1600" baseline="0" noProof="0" dirty="0" smtClean="0"/>
                        <a:t> 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  <a:tr h="5900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noProof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на кращу годівничку – «Найкраща креативна  годівничка".</a:t>
                      </a:r>
                    </a:p>
                    <a:p>
                      <a:endParaRPr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грудень</a:t>
                      </a:r>
                      <a:endParaRPr lang="ru-RU" sz="14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600" noProof="0" dirty="0" smtClean="0"/>
                        <a:t>учнівська рада школи</a:t>
                      </a:r>
                      <a:endParaRPr lang="ru-RU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  <a:tr h="447775">
                <a:tc>
                  <a:txBody>
                    <a:bodyPr/>
                    <a:lstStyle/>
                    <a:p>
                      <a:r>
                        <a:rPr lang="uk-UA" sz="1400" b="1" kern="1200" noProof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 об*</a:t>
                      </a:r>
                      <a:r>
                        <a:rPr lang="uk-UA" sz="1400" b="1" kern="1200" noProof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єктиві</a:t>
                      </a:r>
                      <a:r>
                        <a:rPr lang="uk-UA" sz="1400" b="1" kern="1200" noProof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натураліста -  фотоматеріал </a:t>
                      </a:r>
                    </a:p>
                    <a:p>
                      <a:r>
                        <a:rPr lang="uk-UA" sz="1400" b="1" kern="1200" noProof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акції  «Годівничка»</a:t>
                      </a:r>
                      <a:endParaRPr lang="uk-UA" sz="1400" b="1" kern="1200" noProof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грудень-лютий</a:t>
                      </a:r>
                      <a:endParaRPr lang="ru-RU" sz="1400" noProof="0" dirty="0" smtClean="0"/>
                    </a:p>
                    <a:p>
                      <a:endParaRPr lang="ru-RU" sz="14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smtClean="0"/>
                        <a:t>учнівська рада школи</a:t>
                      </a:r>
                      <a:endParaRPr lang="ru-RU" sz="1600" noProof="0" dirty="0" smtClean="0"/>
                    </a:p>
                    <a:p>
                      <a:r>
                        <a:rPr lang="uk-UA" sz="1600" noProof="0" dirty="0" smtClean="0"/>
                        <a:t>1-11</a:t>
                      </a:r>
                      <a:r>
                        <a:rPr lang="uk-UA" sz="1600" baseline="0" noProof="0" dirty="0" smtClean="0"/>
                        <a:t> клас.</a:t>
                      </a:r>
                      <a:endParaRPr lang="ru-RU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  <a:tr h="747767">
                <a:tc>
                  <a:txBody>
                    <a:bodyPr/>
                    <a:lstStyle/>
                    <a:p>
                      <a:r>
                        <a:rPr lang="uk-UA" sz="1400" b="1" kern="1200" noProof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Загадки про  птахів </a:t>
                      </a:r>
                    </a:p>
                    <a:p>
                      <a:pPr lvl="1"/>
                      <a:r>
                        <a:rPr lang="uk-UA" sz="1400" b="1" kern="1200" noProof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«Пташиний вернісаж»</a:t>
                      </a:r>
                      <a:endParaRPr lang="uk-UA" sz="1400" b="1" kern="1200" noProof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січень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smtClean="0"/>
                        <a:t>учнівська рада школи</a:t>
                      </a:r>
                      <a:endParaRPr lang="ru-RU" sz="1600" noProof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1-11 клас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  <a:tr h="880170">
                <a:tc>
                  <a:txBody>
                    <a:bodyPr/>
                    <a:lstStyle/>
                    <a:p>
                      <a:r>
                        <a:rPr lang="uk-UA" sz="1400" b="1" kern="1200" noProof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Робота екологічної служби</a:t>
                      </a:r>
                    </a:p>
                    <a:p>
                      <a:r>
                        <a:rPr lang="uk-UA" sz="1400" b="1" kern="1200" noProof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«Народні прикмети про птахів »</a:t>
                      </a:r>
                      <a:endParaRPr lang="uk-UA" sz="1400" b="1" kern="1200" noProof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грудень-</a:t>
                      </a:r>
                      <a:r>
                        <a:rPr lang="uk-UA" sz="1400" dirty="0" smtClean="0"/>
                        <a:t> лютий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smtClean="0"/>
                        <a:t>учнівська рада школи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Ханецька</a:t>
                      </a:r>
                      <a:r>
                        <a:rPr lang="uk-UA" sz="1600" baseline="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О.О..Некрасова А.В</a:t>
                      </a:r>
                      <a:r>
                        <a:rPr lang="uk-UA" sz="1600" baseline="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noProof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Орнітофауна мікрорайону школи 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січень  лютий</a:t>
                      </a:r>
                      <a:endParaRPr lang="ru-RU" sz="1400" dirty="0"/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Екологічна </a:t>
                      </a:r>
                      <a:r>
                        <a:rPr lang="uk-UA" sz="1600" dirty="0" smtClean="0"/>
                        <a:t>служба</a:t>
                      </a:r>
                      <a:endParaRPr lang="ru-RU" sz="1600" dirty="0"/>
                    </a:p>
                  </a:txBody>
                  <a:tcPr marL="105124" marR="105124"/>
                </a:tc>
              </a:tr>
              <a:tr h="105358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проектів</a:t>
                      </a:r>
                      <a:r>
                        <a:rPr lang="uk-UA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на тему 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Зимуючі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птахи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України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січень</a:t>
                      </a:r>
                      <a:endParaRPr lang="ru-RU" sz="1400" dirty="0"/>
                    </a:p>
                  </a:txBody>
                  <a:tcPr marL="105124" marR="105124"/>
                </a:tc>
                <a:tc>
                  <a:txBody>
                    <a:bodyPr/>
                    <a:lstStyle/>
                    <a:p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Некрасова А.В., Ханецька О.О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</a:p>
                    <a:p>
                      <a:r>
                        <a:rPr lang="uk-UA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Сахно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Т.П.</a:t>
                      </a:r>
                      <a:endParaRPr lang="uk-UA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1-11 клас.</a:t>
                      </a:r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124" marR="105124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" y="19472"/>
            <a:ext cx="3694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88" y="2807190"/>
            <a:ext cx="2026543" cy="20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795" y="6165304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</p:spTree>
    <p:extLst>
      <p:ext uri="{BB962C8B-B14F-4D97-AF65-F5344CB8AC3E}">
        <p14:creationId xmlns:p14="http://schemas.microsoft.com/office/powerpoint/2010/main" val="162955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94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34" y="6453336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pic>
        <p:nvPicPr>
          <p:cNvPr id="4099" name="Picture 3" descr="D:\Алена\фото 3 четверти\SAM_90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" b="10702"/>
          <a:stretch/>
        </p:blipFill>
        <p:spPr bwMode="auto">
          <a:xfrm>
            <a:off x="5519166" y="3573016"/>
            <a:ext cx="2376263" cy="1704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Алена\фото 3 четверти\SAM_9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5" b="13564"/>
          <a:stretch/>
        </p:blipFill>
        <p:spPr bwMode="auto">
          <a:xfrm>
            <a:off x="3095972" y="3744328"/>
            <a:ext cx="2815013" cy="18839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IMG_038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12860" r="10463" b="18036"/>
          <a:stretch/>
        </p:blipFill>
        <p:spPr bwMode="auto">
          <a:xfrm>
            <a:off x="7950196" y="841134"/>
            <a:ext cx="2986087" cy="18638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G_037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r="3759" b="16172"/>
          <a:stretch/>
        </p:blipFill>
        <p:spPr bwMode="auto">
          <a:xfrm>
            <a:off x="6336332" y="825914"/>
            <a:ext cx="2632190" cy="15499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jamiegolden.com/Egen/Designs/strips/stripsar%20png/Bild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5"/>
          <a:stretch/>
        </p:blipFill>
        <p:spPr bwMode="auto">
          <a:xfrm>
            <a:off x="-45410" y="1187877"/>
            <a:ext cx="8231113" cy="56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Алена\фото 3 четверти\SAM_90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r="8768" b="12630"/>
          <a:stretch/>
        </p:blipFill>
        <p:spPr bwMode="auto">
          <a:xfrm>
            <a:off x="-45410" y="2852936"/>
            <a:ext cx="3451110" cy="28784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jamiegolden.com/Egen/Designs/strips/stripsar%20png/Bild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7" r="24475"/>
          <a:stretch/>
        </p:blipFill>
        <p:spPr bwMode="auto">
          <a:xfrm>
            <a:off x="6100677" y="-1683568"/>
            <a:ext cx="4441537" cy="56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8983" y="1873993"/>
            <a:ext cx="5442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b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В ОБ*ЄКТИВІ НАТУРАЛІСТА -  ФОТОМАТЕРІАЛ </a:t>
            </a:r>
          </a:p>
          <a:p>
            <a:pPr lvl="0" algn="ctr"/>
            <a:r>
              <a:rPr lang="uk-UA" sz="1600" b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АКЦІЇ  «ГОДІВНИЧКА»</a:t>
            </a:r>
            <a:endParaRPr lang="uk-UA" sz="16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AutoShape 14" descr="http://itd0.mycdn.me/image?id=861695998520&amp;t=20&amp;plc=WEB&amp;tkn=*by3BzCoVbdjRnV0Z8NbGpoi2Fu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6" descr="http://itd0.mycdn.me/image?id=861695998520&amp;t=20&amp;plc=WEB&amp;tkn=*by3BzCoVbdjRnV0Z8NbGpoi2Fu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http://brakework.ru/wp-content/uploads/2015/06/vscamera9-1024x6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09" y="2459516"/>
            <a:ext cx="3145520" cy="19659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www.zastavki.com/pictures/originals/2015/Animals___Birds_Two_tits_on_camera_108049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" y="-25494"/>
            <a:ext cx="3431554" cy="21447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7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8905" y="116632"/>
            <a:ext cx="528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Робота екологічної служби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51956" y="764704"/>
            <a:ext cx="7346253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Які корма можна використовувати для птахів узимку: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соняшника (</a:t>
            </a:r>
            <a:r>
              <a:rPr lang="uk-UA" sz="1600" b="1" dirty="0" err="1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несмажене</a:t>
            </a: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 дуже люблять снігурі та синиці. Можна трохи розтовкти його пляшкою чи качалкою;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коноплі - люблять усі зерноїдні птахи;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овес - їдять вівсянки та чубаті жайворонки;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просо, пшоно - найулюбленіша їжа для вівсянок, жайворонків, синиць та горобців;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кавунів - корм для синичок та повзиків;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дині - всі птахи полюбляють;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крихти сухого білого хліба (чорний не можна ні в якому разі) - корм для багатьох птахів;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сире несолоне сало, сирі чи варені кістки - улюблені ласощі синиць;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ягоди горобини і бузини - улюблені ласощі дроздів;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ясеня - ласощі для снігурів;</a:t>
            </a:r>
            <a:endParaRPr lang="uk-UA" sz="900" b="1" dirty="0">
              <a:solidFill>
                <a:prstClr val="black"/>
              </a:solidFill>
              <a:latin typeface="Arial Narrow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• насіння бур'янів (лобода, кропива, кінський щавель) - корм для всіх зерноїдних птахів. </a:t>
            </a:r>
            <a:endParaRPr lang="uk-UA" sz="1400" b="1" dirty="0">
              <a:solidFill>
                <a:srgbClr val="000000"/>
              </a:solidFill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3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13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endParaRPr lang="uk-UA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" name="photo_image" descr="Моё, природа, птиц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90" y="347464"/>
            <a:ext cx="2403448" cy="155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8" y="4077072"/>
            <a:ext cx="2448272" cy="163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http://postroy-sam.com/wp-content/uploads/2013/01/krasivye-kormushki-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4D8DB"/>
              </a:clrFrom>
              <a:clrTo>
                <a:srgbClr val="D4D8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18899" y="2132856"/>
            <a:ext cx="2657804" cy="19888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51956" y="4554994"/>
            <a:ext cx="6840760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  <a:t>Птахи - наші друзі дорогі. </a:t>
            </a:r>
            <a:r>
              <a:rPr lang="uk-UA" sz="2800" b="1" cap="all" dirty="0" smtClean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  <a:t>Знаю </a:t>
            </a:r>
            <a: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  <a:t>я, і знаєш ти: </a:t>
            </a:r>
            <a:b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</a:br>
            <a: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  <a:t/>
            </a:r>
            <a:b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</a:br>
            <a: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  <a:t>Птахів треба берегти!</a:t>
            </a:r>
            <a:br>
              <a:rPr lang="uk-UA" sz="28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</a:rPr>
            </a:b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4551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165" y="1114737"/>
            <a:ext cx="4687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sz="4000" b="1" cap="all" dirty="0" err="1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ru-RU" sz="2400" b="1" cap="all" dirty="0" err="1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ташиний</a:t>
            </a:r>
            <a:r>
              <a:rPr lang="ru-RU" sz="2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cap="all" dirty="0" err="1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вернісаж</a:t>
            </a:r>
            <a:r>
              <a:rPr lang="ru-RU" sz="2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5" y="1804268"/>
            <a:ext cx="4286250" cy="44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4" y="-179296"/>
            <a:ext cx="4615557" cy="164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33601" y="0"/>
            <a:ext cx="5594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kern="10" dirty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/>
              </a:rPr>
              <a:t>Разве можно забывать, Улететь могли,</a:t>
            </a:r>
          </a:p>
          <a:p>
            <a:pPr lvl="0" algn="ctr"/>
            <a:r>
              <a:rPr lang="ru-RU" sz="1600" kern="10" dirty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/>
              </a:rPr>
              <a:t>А остались зимовать Заодно с людьми</a:t>
            </a:r>
          </a:p>
          <a:p>
            <a:pPr lvl="0" algn="ctr"/>
            <a:r>
              <a:rPr lang="ru-RU" sz="1600" kern="10" dirty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/>
              </a:rPr>
              <a:t>Приучите птиц в мороз,  К своему окну.</a:t>
            </a:r>
          </a:p>
          <a:p>
            <a:pPr lvl="0" algn="ctr"/>
            <a:r>
              <a:rPr lang="ru-RU" sz="1600" kern="10" dirty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rial"/>
              </a:rPr>
              <a:t> Чтоб без песен не пришлось  Нам встречать весну.</a:t>
            </a:r>
          </a:p>
        </p:txBody>
      </p:sp>
      <p:pic>
        <p:nvPicPr>
          <p:cNvPr id="7172" name="Picture 4" descr="C:\Users\Вячеслав\Downloads\52999973_393880364747138_41851484611647897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60" y="1447546"/>
            <a:ext cx="3839851" cy="511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03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5957" y="147668"/>
            <a:ext cx="4962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ТИПИ ГОДІВНИЧОК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https://arhivurokov.ru/kopilka/uploads/user_file_5805e42d7cc96/img_user_file_5805e42d7cc96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5863" r="13958"/>
          <a:stretch/>
        </p:blipFill>
        <p:spPr bwMode="auto">
          <a:xfrm>
            <a:off x="117055" y="863575"/>
            <a:ext cx="6258079" cy="48696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vojdizajn.ru/sites/default/files/global_photo/bird_feeders_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64" y="3877003"/>
            <a:ext cx="3675385" cy="25002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rker.ru/uploads/7210408-673x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trker.ru/uploads/7210408-673x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trker.ru/uploads/7210408-673x4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fotoparus.com/photogalery/animals/wild_animals/aves/21_PASSERIFORMES_PARIDAE_Parus_major/slides/birds_feeding_Parus_major_2012_1107_10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" b="7604"/>
          <a:stretch/>
        </p:blipFill>
        <p:spPr bwMode="auto">
          <a:xfrm>
            <a:off x="6182091" y="906437"/>
            <a:ext cx="4117658" cy="25922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137" y="5733256"/>
            <a:ext cx="628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Arial Black" pitchFamily="34" charset="0"/>
              </a:rPr>
              <a:t>Годівниці</a:t>
            </a:r>
            <a:r>
              <a:rPr lang="ru-RU" dirty="0">
                <a:solidFill>
                  <a:srgbClr val="333333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 Black" pitchFamily="34" charset="0"/>
              </a:rPr>
              <a:t>бувать</a:t>
            </a:r>
            <a:r>
              <a:rPr lang="ru-RU" dirty="0">
                <a:solidFill>
                  <a:srgbClr val="333333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 Black" pitchFamily="34" charset="0"/>
              </a:rPr>
              <a:t>відкритого</a:t>
            </a:r>
            <a:r>
              <a:rPr lang="ru-RU" dirty="0">
                <a:solidFill>
                  <a:srgbClr val="333333"/>
                </a:solidFill>
                <a:latin typeface="Arial Black" pitchFamily="34" charset="0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Arial Black" pitchFamily="34" charset="0"/>
              </a:rPr>
              <a:t>закритого</a:t>
            </a:r>
            <a:r>
              <a:rPr lang="ru-RU" dirty="0">
                <a:solidFill>
                  <a:srgbClr val="333333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 Black" pitchFamily="34" charset="0"/>
              </a:rPr>
              <a:t>типів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6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652" y="188640"/>
            <a:ext cx="10081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З ЩОДЕННИКА ОРН</a:t>
            </a:r>
            <a:r>
              <a:rPr lang="uk-UA" sz="2400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І</a:t>
            </a:r>
            <a:r>
              <a:rPr lang="ru-RU" sz="2400" dirty="0">
                <a:ln>
                  <a:solidFill>
                    <a:sysClr val="windowText" lastClr="000000"/>
                  </a:solidFill>
                </a:ln>
                <a:solidFill>
                  <a:srgbClr val="8064A2">
                    <a:lumMod val="60000"/>
                    <a:lumOff val="40000"/>
                  </a:srgbClr>
                </a:solidFill>
                <a:latin typeface="Arial Black" pitchFamily="34" charset="0"/>
              </a:rPr>
              <a:t>ТОЛОГА «ПТАХИ   ВЗИМКУ»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8064A2">
                  <a:lumMod val="60000"/>
                  <a:lumOff val="40000"/>
                </a:srgbClr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02" y="742206"/>
            <a:ext cx="548640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67" y="1352501"/>
            <a:ext cx="1911135" cy="15617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742207"/>
            <a:ext cx="5604930" cy="556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4654462"/>
            <a:ext cx="5597748" cy="219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2" y="1442309"/>
            <a:ext cx="2389187" cy="2736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21119864">
            <a:off x="359670" y="3965751"/>
            <a:ext cx="23762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err="1">
                <a:solidFill>
                  <a:prstClr val="black"/>
                </a:solidFill>
              </a:rPr>
              <a:t>Дятлів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можна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підгодувати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взимку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горіхами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які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викладайте</a:t>
            </a:r>
            <a:r>
              <a:rPr lang="ru-RU" sz="1200" dirty="0">
                <a:solidFill>
                  <a:prstClr val="black"/>
                </a:solidFill>
              </a:rPr>
              <a:t> прямо на </a:t>
            </a:r>
            <a:r>
              <a:rPr lang="ru-RU" sz="1200" dirty="0" err="1">
                <a:solidFill>
                  <a:prstClr val="black"/>
                </a:solidFill>
              </a:rPr>
              <a:t>сніг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sz="1200" dirty="0" err="1">
                <a:solidFill>
                  <a:prstClr val="black"/>
                </a:solidFill>
              </a:rPr>
              <a:t>Синиці</a:t>
            </a:r>
            <a:r>
              <a:rPr lang="ru-RU" sz="1200" dirty="0">
                <a:solidFill>
                  <a:prstClr val="black"/>
                </a:solidFill>
              </a:rPr>
              <a:t> й </a:t>
            </a:r>
            <a:r>
              <a:rPr lang="ru-RU" sz="1200" dirty="0" err="1">
                <a:solidFill>
                  <a:prstClr val="black"/>
                </a:solidFill>
              </a:rPr>
              <a:t>дятли</a:t>
            </a:r>
            <a:r>
              <a:rPr lang="ru-RU" sz="1200" dirty="0">
                <a:solidFill>
                  <a:prstClr val="black"/>
                </a:solidFill>
              </a:rPr>
              <a:t> особливо </a:t>
            </a:r>
            <a:r>
              <a:rPr lang="ru-RU" sz="1200" dirty="0" err="1">
                <a:solidFill>
                  <a:prstClr val="black"/>
                </a:solidFill>
              </a:rPr>
              <a:t>люблять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ласувати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свіжим</a:t>
            </a:r>
            <a:r>
              <a:rPr lang="ru-RU" sz="1200" dirty="0">
                <a:solidFill>
                  <a:prstClr val="black"/>
                </a:solidFill>
              </a:rPr>
              <a:t> (</a:t>
            </a:r>
            <a:r>
              <a:rPr lang="ru-RU" sz="1200" dirty="0" err="1">
                <a:solidFill>
                  <a:prstClr val="black"/>
                </a:solidFill>
              </a:rPr>
              <a:t>несолоним</a:t>
            </a:r>
            <a:r>
              <a:rPr lang="ru-RU" sz="1200" dirty="0">
                <a:solidFill>
                  <a:prstClr val="black"/>
                </a:solidFill>
              </a:rPr>
              <a:t>) салом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73">
            <a:off x="2693543" y="1178620"/>
            <a:ext cx="2611255" cy="22659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61796">
            <a:off x="2934036" y="3131989"/>
            <a:ext cx="21908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err="1">
                <a:solidFill>
                  <a:prstClr val="black"/>
                </a:solidFill>
              </a:rPr>
              <a:t>Взимку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вухаті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сови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нерідко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збираються</a:t>
            </a:r>
            <a:r>
              <a:rPr lang="ru-RU" sz="1200" dirty="0">
                <a:solidFill>
                  <a:prstClr val="black"/>
                </a:solidFill>
              </a:rPr>
              <a:t> в </a:t>
            </a:r>
            <a:r>
              <a:rPr lang="ru-RU" sz="1200" dirty="0" err="1">
                <a:solidFill>
                  <a:prstClr val="black"/>
                </a:solidFill>
              </a:rPr>
              <a:t>зграї</a:t>
            </a:r>
            <a:r>
              <a:rPr lang="ru-RU" sz="1200" dirty="0">
                <a:solidFill>
                  <a:prstClr val="black"/>
                </a:solidFill>
              </a:rPr>
              <a:t> і </a:t>
            </a:r>
            <a:r>
              <a:rPr lang="ru-RU" sz="1200" dirty="0" err="1">
                <a:solidFill>
                  <a:prstClr val="black"/>
                </a:solidFill>
              </a:rPr>
              <a:t>тримаються</a:t>
            </a:r>
            <a:r>
              <a:rPr lang="ru-RU" sz="1200" dirty="0">
                <a:solidFill>
                  <a:prstClr val="black"/>
                </a:solidFill>
              </a:rPr>
              <a:t> в одному </a:t>
            </a:r>
            <a:r>
              <a:rPr lang="ru-RU" sz="1200" dirty="0" err="1">
                <a:solidFill>
                  <a:prstClr val="black"/>
                </a:solidFill>
              </a:rPr>
              <a:t>місці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довгий</a:t>
            </a:r>
            <a:r>
              <a:rPr lang="ru-RU" sz="1200" dirty="0">
                <a:solidFill>
                  <a:prstClr val="black"/>
                </a:solidFill>
              </a:rPr>
              <a:t> час. </a:t>
            </a:r>
            <a:r>
              <a:rPr lang="ru-RU" sz="1200" dirty="0" err="1">
                <a:solidFill>
                  <a:prstClr val="black"/>
                </a:solidFill>
              </a:rPr>
              <a:t>Зазвичай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це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густі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ялини</a:t>
            </a:r>
            <a:r>
              <a:rPr lang="ru-RU" sz="1200" dirty="0">
                <a:solidFill>
                  <a:prstClr val="black"/>
                </a:solidFill>
              </a:rPr>
              <a:t>, але </a:t>
            </a:r>
            <a:r>
              <a:rPr lang="ru-RU" sz="1200" dirty="0" err="1">
                <a:solidFill>
                  <a:prstClr val="black"/>
                </a:solidFill>
              </a:rPr>
              <a:t>іноді</a:t>
            </a:r>
            <a:r>
              <a:rPr lang="ru-RU" sz="1200" dirty="0">
                <a:solidFill>
                  <a:prstClr val="black"/>
                </a:solidFill>
              </a:rPr>
              <a:t> і </a:t>
            </a:r>
            <a:r>
              <a:rPr lang="ru-RU" sz="1200" dirty="0" err="1">
                <a:solidFill>
                  <a:prstClr val="black"/>
                </a:solidFill>
              </a:rPr>
              <a:t>крони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інших</a:t>
            </a:r>
            <a:r>
              <a:rPr lang="ru-RU" sz="1200" dirty="0">
                <a:solidFill>
                  <a:prstClr val="black"/>
                </a:solidFill>
              </a:rPr>
              <a:t> дерев. </a:t>
            </a:r>
            <a:r>
              <a:rPr lang="ru-RU" sz="1200" dirty="0" err="1">
                <a:solidFill>
                  <a:prstClr val="black"/>
                </a:solidFill>
              </a:rPr>
              <a:t>Полюють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вночі</a:t>
            </a:r>
            <a:r>
              <a:rPr lang="ru-RU" sz="1200" dirty="0">
                <a:solidFill>
                  <a:prstClr val="black"/>
                </a:solidFill>
              </a:rPr>
              <a:t>. При </a:t>
            </a:r>
            <a:r>
              <a:rPr lang="ru-RU" sz="1200" dirty="0" err="1">
                <a:solidFill>
                  <a:prstClr val="black"/>
                </a:solidFill>
              </a:rPr>
              <a:t>виявленні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місць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днювання</a:t>
            </a:r>
            <a:r>
              <a:rPr lang="ru-RU" sz="1200" dirty="0">
                <a:solidFill>
                  <a:prstClr val="black"/>
                </a:solidFill>
              </a:rPr>
              <a:t> сов </a:t>
            </a:r>
            <a:r>
              <a:rPr lang="ru-RU" sz="1200" dirty="0" err="1">
                <a:solidFill>
                  <a:prstClr val="black"/>
                </a:solidFill>
              </a:rPr>
              <a:t>слід</a:t>
            </a:r>
            <a:r>
              <a:rPr lang="ru-RU" sz="1200" dirty="0">
                <a:solidFill>
                  <a:prstClr val="black"/>
                </a:solidFill>
              </a:rPr>
              <a:t> бути </a:t>
            </a:r>
            <a:r>
              <a:rPr lang="ru-RU" sz="1200" dirty="0" err="1">
                <a:solidFill>
                  <a:prstClr val="black"/>
                </a:solidFill>
              </a:rPr>
              <a:t>обережним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щоб</a:t>
            </a:r>
            <a:r>
              <a:rPr lang="ru-RU" sz="1200" dirty="0">
                <a:solidFill>
                  <a:prstClr val="black"/>
                </a:solidFill>
              </a:rPr>
              <a:t> не </a:t>
            </a:r>
            <a:r>
              <a:rPr lang="ru-RU" sz="1200" dirty="0" err="1">
                <a:solidFill>
                  <a:prstClr val="black"/>
                </a:solidFill>
              </a:rPr>
              <a:t>злякати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птахів</a:t>
            </a:r>
            <a:r>
              <a:rPr lang="ru-RU" sz="1200" dirty="0">
                <a:solidFill>
                  <a:prstClr val="black"/>
                </a:solidFill>
              </a:rPr>
              <a:t> і не </a:t>
            </a:r>
            <a:r>
              <a:rPr lang="ru-RU" sz="1200" dirty="0" err="1">
                <a:solidFill>
                  <a:prstClr val="black"/>
                </a:solidFill>
              </a:rPr>
              <a:t>привернути</a:t>
            </a:r>
            <a:r>
              <a:rPr lang="ru-RU" sz="1200" dirty="0">
                <a:solidFill>
                  <a:prstClr val="black"/>
                </a:solidFill>
              </a:rPr>
              <a:t> до них </a:t>
            </a:r>
            <a:r>
              <a:rPr lang="ru-RU" sz="1200" dirty="0" err="1">
                <a:solidFill>
                  <a:prstClr val="black"/>
                </a:solidFill>
              </a:rPr>
              <a:t>увагу</a:t>
            </a:r>
            <a:r>
              <a:rPr lang="ru-RU" sz="1200" dirty="0">
                <a:solidFill>
                  <a:prstClr val="black"/>
                </a:solidFill>
              </a:rPr>
              <a:t> ворон, перед </a:t>
            </a:r>
            <a:r>
              <a:rPr lang="ru-RU" sz="1200" dirty="0" err="1">
                <a:solidFill>
                  <a:prstClr val="black"/>
                </a:solidFill>
              </a:rPr>
              <a:t>якими</a:t>
            </a:r>
            <a:r>
              <a:rPr lang="ru-RU" sz="1200" dirty="0">
                <a:solidFill>
                  <a:prstClr val="black"/>
                </a:solidFill>
              </a:rPr>
              <a:t> вони </a:t>
            </a:r>
            <a:r>
              <a:rPr lang="ru-RU" sz="1200" dirty="0" err="1">
                <a:solidFill>
                  <a:prstClr val="black"/>
                </a:solidFill>
              </a:rPr>
              <a:t>уразливі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94593">
            <a:off x="7753091" y="2248949"/>
            <a:ext cx="2171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err="1">
                <a:solidFill>
                  <a:prstClr val="black"/>
                </a:solidFill>
              </a:rPr>
              <a:t>Cиниця</a:t>
            </a:r>
            <a:r>
              <a:rPr lang="ru-RU" sz="1200" dirty="0">
                <a:solidFill>
                  <a:prstClr val="black"/>
                </a:solidFill>
              </a:rPr>
              <a:t> велика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(</a:t>
            </a:r>
            <a:r>
              <a:rPr lang="ru-RU" sz="1200" dirty="0" err="1">
                <a:solidFill>
                  <a:prstClr val="black"/>
                </a:solidFill>
              </a:rPr>
              <a:t>Parus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major</a:t>
            </a:r>
            <a:r>
              <a:rPr lang="ru-RU" sz="1200" dirty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>Корми </a:t>
            </a:r>
            <a:r>
              <a:rPr lang="ru-RU" sz="1200" dirty="0" err="1">
                <a:solidFill>
                  <a:prstClr val="black"/>
                </a:solidFill>
              </a:rPr>
              <a:t>повинні</a:t>
            </a:r>
            <a:r>
              <a:rPr lang="ru-RU" sz="1200" dirty="0">
                <a:solidFill>
                  <a:prstClr val="black"/>
                </a:solidFill>
              </a:rPr>
              <a:t> бути </a:t>
            </a:r>
            <a:r>
              <a:rPr lang="ru-RU" sz="1200" dirty="0" err="1">
                <a:solidFill>
                  <a:prstClr val="black"/>
                </a:solidFill>
              </a:rPr>
              <a:t>досить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різноманітними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r>
              <a:rPr lang="ru-RU" sz="1200" dirty="0" err="1">
                <a:solidFill>
                  <a:prstClr val="black"/>
                </a:solidFill>
              </a:rPr>
              <a:t>Комахоїдних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птахів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які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зимують</a:t>
            </a:r>
            <a:r>
              <a:rPr lang="ru-RU" sz="1200" dirty="0">
                <a:solidFill>
                  <a:prstClr val="black"/>
                </a:solidFill>
              </a:rPr>
              <a:t> у нас, </a:t>
            </a:r>
            <a:r>
              <a:rPr lang="ru-RU" sz="1200" dirty="0" err="1">
                <a:solidFill>
                  <a:prstClr val="black"/>
                </a:solidFill>
              </a:rPr>
              <a:t>краще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підгодовувати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сирим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насінням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соняшника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гарбуза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дині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коноплі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r>
              <a:rPr lang="ru-RU" sz="1200" dirty="0" err="1">
                <a:solidFill>
                  <a:prstClr val="black"/>
                </a:solidFill>
              </a:rPr>
              <a:t>Його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потрібно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спершу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розчавити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інакше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синиці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витрачають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занадто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багато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енергії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розкриваючи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це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насіння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самотужки</a:t>
            </a:r>
            <a:r>
              <a:rPr lang="ru-RU" sz="1200" dirty="0">
                <a:solidFill>
                  <a:prstClr val="black"/>
                </a:solidFill>
              </a:rPr>
              <a:t>, а до того ж </a:t>
            </a:r>
            <a:r>
              <a:rPr lang="ru-RU" sz="1200" dirty="0" err="1">
                <a:solidFill>
                  <a:prstClr val="black"/>
                </a:solidFill>
              </a:rPr>
              <a:t>можуть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зламати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err="1">
                <a:solidFill>
                  <a:prstClr val="black"/>
                </a:solidFill>
              </a:rPr>
              <a:t>дзьоба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6" name="Picture 4" descr="http://agromikula.ru/wp-content/uploads/2013/10/%D1%84%D0%B0%D0%B7%D0%B0%D0%BD%D1%8B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06128" y="1114514"/>
            <a:ext cx="2316430" cy="145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03" y="2311602"/>
            <a:ext cx="2343147" cy="17346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46" y="3806492"/>
            <a:ext cx="2500313" cy="1785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60268" y="3525764"/>
            <a:ext cx="1653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err="1">
                <a:solidFill>
                  <a:prstClr val="black"/>
                </a:solidFill>
                <a:latin typeface="Arial Black" pitchFamily="34" charset="0"/>
              </a:rPr>
              <a:t>Куріпки</a:t>
            </a:r>
            <a:endParaRPr lang="ru-RU" sz="12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Arial Black" pitchFamily="34" charset="0"/>
              </a:rPr>
              <a:t>Perdix</a:t>
            </a:r>
            <a:r>
              <a:rPr lang="ru-RU" sz="12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Arial Black" pitchFamily="34" charset="0"/>
              </a:rPr>
              <a:t>perdix</a:t>
            </a:r>
            <a:endParaRPr lang="ru-RU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34827" y="2282389"/>
            <a:ext cx="898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Arial Black" pitchFamily="34" charset="0"/>
              </a:rPr>
              <a:t>фазаны</a:t>
            </a:r>
            <a:endParaRPr lang="ru-RU" sz="12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53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6098" y="2420889"/>
            <a:ext cx="6209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10491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203" y="6309320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400" b="1" cap="all" dirty="0">
                <a:ln w="9000" cmpd="sng">
                  <a:solidFill>
                    <a:srgbClr val="8064A2">
                      <a:lumMod val="50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РИБИНСЬКА ЗОШ і - ііі  ступенів </a:t>
            </a:r>
          </a:p>
        </p:txBody>
      </p:sp>
      <p:pic>
        <p:nvPicPr>
          <p:cNvPr id="10241" name="Рисунок 2" descr="Описание: http://foto-zverey.ru/pticy/ptica-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8" y="1149033"/>
            <a:ext cx="2727325" cy="1933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1" descr="Описание: http://foto-zverey.ru/pticy/ptica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7" y="3150187"/>
            <a:ext cx="2584226" cy="20382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84635" y="652540"/>
            <a:ext cx="7064797" cy="489364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Доброго дня,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шановна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редакціє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Пиш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вам уч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ень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3  класу  Рибинської  школи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Про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шу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вас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опублікувати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моє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звернення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 або  змонтувати  та  показати  сюжет  на  тему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Допомога  тваринам  узимку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Зверта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ю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небайдужих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проханням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звернути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увагу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на те, яка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нещадна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зима до наших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найменших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друзів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Давайте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залишатись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осторонь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допомагати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птахам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та тваринам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цей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важкий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для них час!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можемо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зробити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По-перше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кожен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з нас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виготовити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годівнички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з твердого картону, коробок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пляшок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По-друге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кожен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небайдужих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виносити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суміші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злаків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пшоно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вулицю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Птахи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пошуках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їжі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самі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знайдуть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цю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купку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Підгодовуймо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пташок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адже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вони є нашими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сусідами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друзями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sng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По-третє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, для  тварин  у  лісосмугах  можна  до  дерев  причепити  їжу  або  суху  травичку.  Зайчикам - 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морквичку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 чи  капусту.  Якщо  залишився  недоїдений  хліб,  можна  зібрати  шматочки  і  віднести  їх  теж  за  село,  поставити  там  його  у  який-небудь  ящичок.   Хай  звірята  підгодуються.  І  нам  від  цього  радісно  буде  на  душі.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А  ще  в  мене  виникла  така  ідея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  Коли  моя  мама  чи  бабуся  щось  готують  на  кухні,  то  в  них  залишаються  обрізки  продуктів,  які  вони  викидають  на  сміття .  А  я  ж  їх  просто  можу  висипати  на  сніг  на  городі  чи  десь  поблизу  під  кущик  і  потім  прослідкувати  чи  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їли  їх  там  які  звірята  уночі  чи  ні.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Добре  нам,  коли  хтось  допомагає.  То ж,  творіть  і  ви  добро  для  тих,  хто  його  потребує.  За  добрі  діла,  друзі!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/>
              <a:t>Данило </a:t>
            </a:r>
            <a:r>
              <a:rPr lang="en-US" dirty="0"/>
              <a:t>  </a:t>
            </a:r>
            <a:r>
              <a:rPr lang="uk-UA" dirty="0"/>
              <a:t>Доренський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38809" y="5519321"/>
            <a:ext cx="28680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20A1B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                                   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09600"/>
            <a:ext cx="105124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51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856</Words>
  <Application>Microsoft Office PowerPoint</Application>
  <PresentationFormat>Произвольный</PresentationFormat>
  <Paragraphs>131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Вячеслав</cp:lastModifiedBy>
  <cp:revision>57</cp:revision>
  <dcterms:modified xsi:type="dcterms:W3CDTF">2019-03-11T19:41:05Z</dcterms:modified>
</cp:coreProperties>
</file>