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6B54BC-508E-4622-90D7-ECA10A25732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0E2C04-E3D1-47CD-AFF1-25F25F7B0D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oksana-borshosh.edukit.uz.ua/informaciya_pro_zaklad/" TargetMode="External"/><Relationship Id="rId3" Type="http://schemas.openxmlformats.org/officeDocument/2006/relationships/hyperlink" Target="http://tatyanateach.in.ua/portfolio.html" TargetMode="External"/><Relationship Id="rId7" Type="http://schemas.openxmlformats.org/officeDocument/2006/relationships/hyperlink" Target="http://marganets_school9.klasna.com/ru/site/index.html" TargetMode="External"/><Relationship Id="rId2" Type="http://schemas.openxmlformats.org/officeDocument/2006/relationships/hyperlink" Target="http://scoolphysics.ucoz.ua/index/0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omilo.sch35.com/p/blog-page.html" TargetMode="External"/><Relationship Id="rId5" Type="http://schemas.openxmlformats.org/officeDocument/2006/relationships/hyperlink" Target="http://www.eduwiki.uran.net.ua/wiki/index.php?title" TargetMode="External"/><Relationship Id="rId4" Type="http://schemas.openxmlformats.org/officeDocument/2006/relationships/hyperlink" Target="http://www.scribd.com/doc/13485642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/>
              <a:t>Портфоліо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3183136" cy="74054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«Досьє успіхів»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855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Додаткові відомості про </a:t>
            </a:r>
            <a:r>
              <a:rPr lang="uk-UA" b="1" dirty="0" smtClean="0"/>
              <a:t>учителя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997257"/>
            <a:ext cx="6777317" cy="143174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uk-UA" sz="2900" dirty="0"/>
              <a:t>«</a:t>
            </a:r>
            <a:r>
              <a:rPr lang="uk-UA" sz="2900" b="1" dirty="0"/>
              <a:t>Результати</a:t>
            </a:r>
            <a:r>
              <a:rPr lang="uk-UA" sz="2900" dirty="0"/>
              <a:t> </a:t>
            </a:r>
            <a:r>
              <a:rPr lang="uk-UA" sz="2900" b="1" dirty="0"/>
              <a:t>педагогічної діяльності», «Науково-методична діяльність»,  «Узагальнення досвіду».</a:t>
            </a:r>
            <a:endParaRPr lang="ru-RU" sz="2900" dirty="0"/>
          </a:p>
          <a:p>
            <a:pPr marL="12700" indent="0">
              <a:buNone/>
            </a:pPr>
            <a:r>
              <a:rPr lang="uk-UA" sz="2600" dirty="0"/>
              <a:t>   </a:t>
            </a:r>
            <a:r>
              <a:rPr lang="uk-UA" sz="2300" dirty="0"/>
              <a:t>Матеріали даного розділу повинні давати уявлення про динаміку результатів педагогічної діяльності </a:t>
            </a:r>
            <a:r>
              <a:rPr lang="uk-UA" sz="2300" dirty="0" smtClean="0"/>
              <a:t>учителя </a:t>
            </a:r>
            <a:r>
              <a:rPr lang="uk-UA" sz="2300" dirty="0"/>
              <a:t>за певний атестаційний період.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t="33371" r="48823" b="52998"/>
          <a:stretch/>
        </p:blipFill>
        <p:spPr>
          <a:xfrm>
            <a:off x="611560" y="3356992"/>
            <a:ext cx="4445760" cy="11782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/>
          <p:nvPr/>
        </p:nvPicPr>
        <p:blipFill rotWithShape="1">
          <a:blip r:embed="rId2"/>
          <a:srcRect t="4275" r="53529" b="75486"/>
          <a:stretch/>
        </p:blipFill>
        <p:spPr>
          <a:xfrm>
            <a:off x="4355976" y="3276568"/>
            <a:ext cx="4005624" cy="12825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/>
          <p:nvPr/>
        </p:nvPicPr>
        <p:blipFill rotWithShape="1">
          <a:blip r:embed="rId2"/>
          <a:srcRect l="1" t="78485" r="43528" b="2776"/>
          <a:stretch/>
        </p:blipFill>
        <p:spPr>
          <a:xfrm>
            <a:off x="1993517" y="4783590"/>
            <a:ext cx="5530279" cy="14401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035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Додаткові відомості про </a:t>
            </a:r>
            <a:r>
              <a:rPr lang="uk-UA" b="1" dirty="0" smtClean="0"/>
              <a:t>учителя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704856" cy="4392488"/>
          </a:xfrm>
        </p:spPr>
        <p:txBody>
          <a:bodyPr>
            <a:normAutofit fontScale="25000" lnSpcReduction="20000"/>
          </a:bodyPr>
          <a:lstStyle/>
          <a:p>
            <a:pPr marL="12700" indent="0" algn="ctr">
              <a:buNone/>
            </a:pPr>
            <a:r>
              <a:rPr lang="uk-UA" sz="7200" b="1" dirty="0" smtClean="0"/>
              <a:t>   Розміщуються </a:t>
            </a:r>
            <a:r>
              <a:rPr lang="uk-UA" sz="7200" b="1" dirty="0"/>
              <a:t>методичні матеріали, що свідчать про професіоналізм педагога, зокрема:</a:t>
            </a:r>
            <a:endParaRPr lang="ru-RU" sz="7200" b="1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 smtClean="0"/>
              <a:t>освітні </a:t>
            </a:r>
            <a:r>
              <a:rPr lang="uk-UA" sz="5600" dirty="0"/>
              <a:t>програми та описи комплектів навчально-методичної літератури з обґрунтуванням їх вибору;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описи використаних освітніх технологій з обґрунтуванням їх вибору;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засоби педагогічної діагностики для оцінки освітніх результатів;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опис способів використання інформаційно-комунікативних технологій в освітньому процесі, технологій навчання дітей з проблемами розвитку;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звіт про роботу в методичному об'єднанні (шкільному, районному, міському);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інформація про участь в професійних і творчих педагогічних конкурсах.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участь у методичних і предметних тижнях.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організація і проведення семінарів, круглих столів, майстер-класів тощо.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проведення науково-дослідних робіт.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розробка авторських програм, науково-методичних матеріалів.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публікації </a:t>
            </a:r>
            <a:r>
              <a:rPr lang="uk-UA" sz="5600" dirty="0" smtClean="0"/>
              <a:t>учителя.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творчі звіти, реферати, статті, доповіді.</a:t>
            </a:r>
            <a:endParaRPr lang="ru-RU" sz="5600" dirty="0"/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uk-UA" sz="5600" dirty="0"/>
              <a:t>матеріали дисертації (за наявності).</a:t>
            </a:r>
            <a:endParaRPr lang="ru-RU" sz="5600" dirty="0"/>
          </a:p>
          <a:p>
            <a:pPr marL="68580" indent="0" algn="ctr">
              <a:buNone/>
            </a:pPr>
            <a:r>
              <a:rPr lang="uk-UA" sz="7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Матеріали </a:t>
            </a:r>
            <a:r>
              <a:rPr lang="uk-UA" sz="7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завантажуються за посиланням на соціальні сервіси, інтернет-ресурси.</a:t>
            </a:r>
            <a:endParaRPr lang="ru-RU" sz="7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400739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Зразки портфоліо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464496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en-US" sz="3400" u="sng" dirty="0">
                <a:hlinkClick r:id="rId2"/>
              </a:rPr>
              <a:t>http</a:t>
            </a:r>
            <a:r>
              <a:rPr lang="ru-RU" sz="3400" u="sng" dirty="0">
                <a:hlinkClick r:id="rId2"/>
              </a:rPr>
              <a:t>://</a:t>
            </a:r>
            <a:r>
              <a:rPr lang="en-US" sz="3400" u="sng" dirty="0" err="1">
                <a:hlinkClick r:id="rId2"/>
              </a:rPr>
              <a:t>scoolphysics</a:t>
            </a:r>
            <a:r>
              <a:rPr lang="ru-RU" sz="3400" u="sng" dirty="0">
                <a:hlinkClick r:id="rId2"/>
              </a:rPr>
              <a:t>.</a:t>
            </a:r>
            <a:r>
              <a:rPr lang="en-US" sz="3400" u="sng" dirty="0" err="1">
                <a:hlinkClick r:id="rId2"/>
              </a:rPr>
              <a:t>ucoz</a:t>
            </a:r>
            <a:r>
              <a:rPr lang="ru-RU" sz="3400" u="sng" dirty="0">
                <a:hlinkClick r:id="rId2"/>
              </a:rPr>
              <a:t>.</a:t>
            </a:r>
            <a:r>
              <a:rPr lang="en-US" sz="3400" u="sng" dirty="0" err="1">
                <a:hlinkClick r:id="rId2"/>
              </a:rPr>
              <a:t>ua</a:t>
            </a:r>
            <a:r>
              <a:rPr lang="ru-RU" sz="3400" u="sng" dirty="0">
                <a:hlinkClick r:id="rId2"/>
              </a:rPr>
              <a:t>/</a:t>
            </a:r>
            <a:r>
              <a:rPr lang="en-US" sz="3400" u="sng" dirty="0">
                <a:hlinkClick r:id="rId2"/>
              </a:rPr>
              <a:t>index</a:t>
            </a:r>
            <a:r>
              <a:rPr lang="ru-RU" sz="3400" u="sng" dirty="0">
                <a:hlinkClick r:id="rId2"/>
              </a:rPr>
              <a:t>/0-2</a:t>
            </a:r>
            <a:r>
              <a:rPr lang="ru-RU" sz="3400" dirty="0"/>
              <a:t>    Пономаренко  </a:t>
            </a:r>
            <a:r>
              <a:rPr lang="ru-RU" sz="3400" dirty="0" err="1"/>
              <a:t>Раїса</a:t>
            </a:r>
            <a:r>
              <a:rPr lang="ru-RU" sz="3400" dirty="0"/>
              <a:t> </a:t>
            </a:r>
            <a:r>
              <a:rPr lang="ru-RU" sz="3400" dirty="0" err="1"/>
              <a:t>Анатоліївна</a:t>
            </a:r>
            <a:endParaRPr lang="ru-RU" sz="3400" dirty="0"/>
          </a:p>
          <a:p>
            <a:pPr marL="68580" indent="0">
              <a:spcBef>
                <a:spcPts val="0"/>
              </a:spcBef>
              <a:buNone/>
            </a:pPr>
            <a:r>
              <a:rPr lang="ru-RU" sz="3400" dirty="0"/>
              <a:t> </a:t>
            </a:r>
          </a:p>
          <a:p>
            <a:pPr>
              <a:spcBef>
                <a:spcPts val="0"/>
              </a:spcBef>
            </a:pPr>
            <a:r>
              <a:rPr lang="ru-RU" sz="3400" u="sng" dirty="0">
                <a:hlinkClick r:id="rId3"/>
              </a:rPr>
              <a:t>http://tatyanateach.in.ua/portfolio.html</a:t>
            </a:r>
            <a:r>
              <a:rPr lang="ru-RU" sz="3400" dirty="0"/>
              <a:t>   </a:t>
            </a:r>
            <a:r>
              <a:rPr lang="ru-RU" sz="3400" dirty="0" err="1"/>
              <a:t>Ончєва</a:t>
            </a:r>
            <a:r>
              <a:rPr lang="ru-RU" sz="3400" dirty="0"/>
              <a:t> </a:t>
            </a:r>
            <a:r>
              <a:rPr lang="ru-RU" sz="3400" dirty="0" err="1"/>
              <a:t>Тетяна</a:t>
            </a:r>
            <a:r>
              <a:rPr lang="ru-RU" sz="3400" dirty="0"/>
              <a:t> </a:t>
            </a:r>
            <a:r>
              <a:rPr lang="ru-RU" sz="3400" dirty="0" err="1"/>
              <a:t>Володимирівна</a:t>
            </a:r>
            <a:endParaRPr lang="ru-RU" sz="3400" dirty="0"/>
          </a:p>
          <a:p>
            <a:pPr marL="68580" indent="0">
              <a:spcBef>
                <a:spcPts val="0"/>
              </a:spcBef>
              <a:buNone/>
            </a:pPr>
            <a:r>
              <a:rPr lang="ru-RU" sz="3400" dirty="0"/>
              <a:t> </a:t>
            </a:r>
          </a:p>
          <a:p>
            <a:pPr>
              <a:spcBef>
                <a:spcPts val="0"/>
              </a:spcBef>
            </a:pPr>
            <a:r>
              <a:rPr lang="en-US" sz="3400" u="sng" dirty="0">
                <a:hlinkClick r:id="rId4"/>
              </a:rPr>
              <a:t>http</a:t>
            </a:r>
            <a:r>
              <a:rPr lang="ru-RU" sz="3400" u="sng" dirty="0">
                <a:hlinkClick r:id="rId4"/>
              </a:rPr>
              <a:t>://</a:t>
            </a:r>
            <a:r>
              <a:rPr lang="en-US" sz="3400" u="sng" dirty="0">
                <a:hlinkClick r:id="rId4"/>
              </a:rPr>
              <a:t>www</a:t>
            </a:r>
            <a:r>
              <a:rPr lang="ru-RU" sz="3400" u="sng" dirty="0">
                <a:hlinkClick r:id="rId4"/>
              </a:rPr>
              <a:t>.</a:t>
            </a:r>
            <a:r>
              <a:rPr lang="en-US" sz="3400" u="sng" dirty="0" err="1">
                <a:hlinkClick r:id="rId4"/>
              </a:rPr>
              <a:t>scribd</a:t>
            </a:r>
            <a:r>
              <a:rPr lang="ru-RU" sz="3400" u="sng" dirty="0">
                <a:hlinkClick r:id="rId4"/>
              </a:rPr>
              <a:t>.</a:t>
            </a:r>
            <a:r>
              <a:rPr lang="en-US" sz="3400" u="sng" dirty="0">
                <a:hlinkClick r:id="rId4"/>
              </a:rPr>
              <a:t>com</a:t>
            </a:r>
            <a:r>
              <a:rPr lang="ru-RU" sz="3400" u="sng" dirty="0">
                <a:hlinkClick r:id="rId4"/>
              </a:rPr>
              <a:t>/</a:t>
            </a:r>
            <a:r>
              <a:rPr lang="en-US" sz="3400" u="sng" dirty="0">
                <a:hlinkClick r:id="rId4"/>
              </a:rPr>
              <a:t>doc</a:t>
            </a:r>
            <a:r>
              <a:rPr lang="ru-RU" sz="3400" u="sng" dirty="0">
                <a:hlinkClick r:id="rId4"/>
              </a:rPr>
              <a:t>/134856420</a:t>
            </a:r>
            <a:r>
              <a:rPr lang="ru-RU" sz="3400" dirty="0"/>
              <a:t> </a:t>
            </a:r>
            <a:r>
              <a:rPr lang="uk-UA" sz="3400" dirty="0"/>
              <a:t>  </a:t>
            </a:r>
            <a:r>
              <a:rPr lang="ru-RU" sz="3400" dirty="0" err="1"/>
              <a:t>Кіт</a:t>
            </a:r>
            <a:r>
              <a:rPr lang="ru-RU" sz="3400" dirty="0"/>
              <a:t> </a:t>
            </a:r>
            <a:r>
              <a:rPr lang="uk-UA" sz="3400" dirty="0"/>
              <a:t>Т</a:t>
            </a:r>
            <a:r>
              <a:rPr lang="ru-RU" sz="3400" dirty="0" err="1"/>
              <a:t>етяна</a:t>
            </a:r>
            <a:r>
              <a:rPr lang="ru-RU" sz="3400" dirty="0"/>
              <a:t> </a:t>
            </a:r>
            <a:r>
              <a:rPr lang="uk-UA" sz="3400" dirty="0"/>
              <a:t>А</a:t>
            </a:r>
            <a:r>
              <a:rPr lang="ru-RU" sz="3400" dirty="0" err="1"/>
              <a:t>натоліївна</a:t>
            </a:r>
            <a:endParaRPr lang="ru-RU" sz="3400" dirty="0"/>
          </a:p>
          <a:p>
            <a:pPr marL="68580" indent="0">
              <a:spcBef>
                <a:spcPts val="0"/>
              </a:spcBef>
              <a:buNone/>
            </a:pPr>
            <a:r>
              <a:rPr lang="uk-UA" sz="3400" dirty="0"/>
              <a:t> </a:t>
            </a:r>
            <a:endParaRPr lang="ru-RU" sz="3400" dirty="0"/>
          </a:p>
          <a:p>
            <a:pPr>
              <a:spcBef>
                <a:spcPts val="0"/>
              </a:spcBef>
            </a:pPr>
            <a:r>
              <a:rPr lang="uk-UA" sz="3400" u="sng" dirty="0">
                <a:hlinkClick r:id="rId5"/>
              </a:rPr>
              <a:t>http://www.eduwiki.uran.net.ua/wiki/index.php?title</a:t>
            </a:r>
            <a:r>
              <a:rPr lang="uk-UA" sz="3400" dirty="0"/>
              <a:t>  </a:t>
            </a:r>
            <a:r>
              <a:rPr lang="uk-UA" sz="3400" dirty="0" smtClean="0"/>
              <a:t>портфоліо </a:t>
            </a:r>
            <a:r>
              <a:rPr lang="uk-UA" sz="3400" dirty="0"/>
              <a:t>вчителів Білої Церкви </a:t>
            </a:r>
            <a:endParaRPr lang="ru-RU" sz="3400" dirty="0"/>
          </a:p>
          <a:p>
            <a:pPr marL="68580" indent="0">
              <a:spcBef>
                <a:spcPts val="0"/>
              </a:spcBef>
              <a:buNone/>
            </a:pPr>
            <a:r>
              <a:rPr lang="uk-UA" sz="3400" dirty="0"/>
              <a:t> </a:t>
            </a:r>
            <a:endParaRPr lang="ru-RU" sz="3400" dirty="0"/>
          </a:p>
          <a:p>
            <a:pPr>
              <a:spcBef>
                <a:spcPts val="0"/>
              </a:spcBef>
            </a:pPr>
            <a:r>
              <a:rPr lang="uk-UA" sz="3400" u="sng" dirty="0">
                <a:hlinkClick r:id="rId6"/>
              </a:rPr>
              <a:t>http://stromilo.sch35.com/p/blog-page.html</a:t>
            </a:r>
            <a:r>
              <a:rPr lang="uk-UA" sz="3400" dirty="0"/>
              <a:t> </a:t>
            </a:r>
            <a:r>
              <a:rPr lang="uk-UA" sz="3400" dirty="0" smtClean="0"/>
              <a:t>Стромило Іван Миколайович</a:t>
            </a:r>
            <a:endParaRPr lang="ru-RU" sz="3400" dirty="0"/>
          </a:p>
          <a:p>
            <a:pPr marL="68580" indent="0">
              <a:spcBef>
                <a:spcPts val="0"/>
              </a:spcBef>
              <a:buNone/>
            </a:pPr>
            <a:r>
              <a:rPr lang="uk-UA" sz="3400" dirty="0"/>
              <a:t> </a:t>
            </a:r>
            <a:endParaRPr lang="ru-RU" sz="3400" dirty="0"/>
          </a:p>
          <a:p>
            <a:pPr>
              <a:spcBef>
                <a:spcPts val="0"/>
              </a:spcBef>
            </a:pPr>
            <a:r>
              <a:rPr lang="uk-UA" sz="3400" u="sng" dirty="0">
                <a:hlinkClick r:id="rId7"/>
              </a:rPr>
              <a:t>http://marganets_school9.klasna.com/ru/site/index.html</a:t>
            </a:r>
            <a:r>
              <a:rPr lang="uk-UA" sz="3400" dirty="0"/>
              <a:t>  </a:t>
            </a:r>
            <a:r>
              <a:rPr lang="uk-UA" sz="3400" dirty="0" smtClean="0"/>
              <a:t>портфоліо вчителів школи №19 </a:t>
            </a:r>
            <a:r>
              <a:rPr lang="uk-UA" sz="3400" dirty="0" err="1" smtClean="0"/>
              <a:t>м.Марганець</a:t>
            </a:r>
            <a:endParaRPr lang="ru-RU" sz="3400" dirty="0"/>
          </a:p>
          <a:p>
            <a:pPr marL="68580" indent="0">
              <a:spcBef>
                <a:spcPts val="0"/>
              </a:spcBef>
              <a:buNone/>
            </a:pPr>
            <a:r>
              <a:rPr lang="uk-UA" sz="3400" dirty="0"/>
              <a:t> </a:t>
            </a:r>
            <a:endParaRPr lang="ru-RU" sz="3400" dirty="0"/>
          </a:p>
          <a:p>
            <a:pPr>
              <a:spcBef>
                <a:spcPts val="0"/>
              </a:spcBef>
            </a:pPr>
            <a:r>
              <a:rPr lang="uk-UA" sz="3400" u="sng" dirty="0">
                <a:hlinkClick r:id="rId8"/>
              </a:rPr>
              <a:t>http://oksana-borshosh.edukit.uz.ua/informaciya_pro_zaklad/</a:t>
            </a:r>
            <a:r>
              <a:rPr lang="uk-UA" sz="3400" dirty="0"/>
              <a:t>  </a:t>
            </a:r>
            <a:r>
              <a:rPr lang="uk-UA" sz="3400" b="1" i="1" dirty="0"/>
              <a:t>- </a:t>
            </a:r>
            <a:r>
              <a:rPr lang="uk-UA" sz="3400" i="1" dirty="0" err="1"/>
              <a:t>Боршош</a:t>
            </a:r>
            <a:r>
              <a:rPr lang="uk-UA" sz="3400" i="1" dirty="0"/>
              <a:t> Оксана Іванівна</a:t>
            </a:r>
            <a:endParaRPr lang="ru-RU" sz="3400" dirty="0"/>
          </a:p>
          <a:p>
            <a:pPr marL="6858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61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59628" y="2204864"/>
            <a:ext cx="7024744" cy="1584176"/>
          </a:xfrm>
        </p:spPr>
        <p:txBody>
          <a:bodyPr>
            <a:normAutofit fontScale="90000"/>
          </a:bodyPr>
          <a:lstStyle/>
          <a:p>
            <a:r>
              <a:rPr lang="uk-U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35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Портфоліо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3200" b="1" dirty="0"/>
              <a:t>Портфоліо</a:t>
            </a:r>
            <a:r>
              <a:rPr lang="uk-UA" sz="3200" dirty="0"/>
              <a:t> </a:t>
            </a:r>
            <a:r>
              <a:rPr lang="uk-UA" sz="3200" b="1" dirty="0"/>
              <a:t>– ”тека з документами</a:t>
            </a:r>
            <a:r>
              <a:rPr lang="uk-UA" sz="3200" dirty="0" smtClean="0"/>
              <a:t>”, ”</a:t>
            </a:r>
            <a:r>
              <a:rPr lang="uk-UA" sz="3200" b="1" dirty="0"/>
              <a:t>досьє успіхів”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r>
              <a:rPr lang="uk-UA" sz="3200" b="1" dirty="0"/>
              <a:t> Спосіб фіксування, накопичення, оцінки і самооцінки        особистих досягнень за певний проміжок часу</a:t>
            </a:r>
            <a:r>
              <a:rPr lang="uk-UA" sz="3200" dirty="0"/>
              <a:t>.</a:t>
            </a:r>
          </a:p>
          <a:p>
            <a:pPr marL="0" indent="0">
              <a:buNone/>
            </a:pPr>
            <a:endParaRPr lang="uk-UA" sz="3200" dirty="0"/>
          </a:p>
          <a:p>
            <a:pPr marL="0" indent="0">
              <a:buNone/>
            </a:pPr>
            <a:r>
              <a:rPr lang="uk-UA" sz="3200" b="1" i="1" dirty="0"/>
              <a:t>   Мета портфоліо</a:t>
            </a:r>
            <a:r>
              <a:rPr lang="uk-UA" sz="3200" dirty="0"/>
              <a:t>: </a:t>
            </a:r>
          </a:p>
          <a:p>
            <a:r>
              <a:rPr lang="uk-UA" sz="3200" dirty="0"/>
              <a:t>Демонстрація значущих результатів практичної діяльності та відстеження професійного зростання; </a:t>
            </a:r>
          </a:p>
          <a:p>
            <a:endParaRPr lang="uk-UA" sz="3200" b="1" i="1" dirty="0"/>
          </a:p>
          <a:p>
            <a:pPr>
              <a:buNone/>
            </a:pPr>
            <a:r>
              <a:rPr lang="uk-UA" sz="3200" b="1" i="1" dirty="0"/>
              <a:t>   Завдання</a:t>
            </a:r>
            <a:r>
              <a:rPr lang="uk-UA" sz="3200" b="1" dirty="0"/>
              <a:t>:</a:t>
            </a:r>
          </a:p>
          <a:p>
            <a:pPr>
              <a:spcBef>
                <a:spcPts val="600"/>
              </a:spcBef>
            </a:pPr>
            <a:r>
              <a:rPr lang="uk-UA" sz="3200" dirty="0"/>
              <a:t>проаналізувати , узагальнити та систематизувати діяльність;</a:t>
            </a:r>
          </a:p>
          <a:p>
            <a:pPr>
              <a:spcBef>
                <a:spcPts val="600"/>
              </a:spcBef>
            </a:pPr>
            <a:r>
              <a:rPr lang="uk-UA" sz="3200" dirty="0"/>
              <a:t>відобразити динаміку професійного росту, </a:t>
            </a:r>
            <a:r>
              <a:rPr lang="uk-UA" sz="3200" dirty="0" smtClean="0"/>
              <a:t>об</a:t>
            </a:r>
            <a:r>
              <a:rPr lang="en-US" sz="3200" dirty="0" smtClean="0"/>
              <a:t>’</a:t>
            </a:r>
            <a:r>
              <a:rPr lang="uk-UA" sz="3200" dirty="0" err="1" smtClean="0"/>
              <a:t>єктивно</a:t>
            </a:r>
            <a:r>
              <a:rPr lang="uk-UA" sz="3200" dirty="0" smtClean="0"/>
              <a:t> </a:t>
            </a:r>
            <a:r>
              <a:rPr lang="uk-UA" sz="3200" dirty="0"/>
              <a:t>оцінити професіоналізм;</a:t>
            </a:r>
          </a:p>
          <a:p>
            <a:pPr>
              <a:spcBef>
                <a:spcPts val="600"/>
              </a:spcBef>
            </a:pPr>
            <a:r>
              <a:rPr lang="uk-UA" sz="3200" dirty="0"/>
              <a:t>представити повний досвід роботи.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9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Портфоліо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sz="2800" b="1" i="1" dirty="0"/>
              <a:t>Функції портфоліо</a:t>
            </a:r>
            <a:r>
              <a:rPr lang="uk-UA" sz="2800" i="1" dirty="0"/>
              <a:t>:</a:t>
            </a:r>
          </a:p>
          <a:p>
            <a:pPr>
              <a:spcBef>
                <a:spcPts val="600"/>
              </a:spcBef>
            </a:pPr>
            <a:r>
              <a:rPr lang="uk-UA" sz="2900" dirty="0"/>
              <a:t>діагностична - фіксує зміни за певний проміжок часу;</a:t>
            </a:r>
          </a:p>
          <a:p>
            <a:pPr>
              <a:spcBef>
                <a:spcPts val="600"/>
              </a:spcBef>
            </a:pPr>
            <a:r>
              <a:rPr lang="uk-UA" sz="2900" dirty="0"/>
              <a:t>змістовна - розкриває спектр виконуваних робіт;</a:t>
            </a:r>
          </a:p>
          <a:p>
            <a:pPr>
              <a:spcBef>
                <a:spcPts val="600"/>
              </a:spcBef>
            </a:pPr>
            <a:r>
              <a:rPr lang="uk-UA" sz="2900" dirty="0"/>
              <a:t>розвиваюча - забезпечує безперервний процес освіти і самоосвіти;</a:t>
            </a:r>
          </a:p>
          <a:p>
            <a:pPr>
              <a:spcBef>
                <a:spcPts val="600"/>
              </a:spcBef>
            </a:pPr>
            <a:r>
              <a:rPr lang="uk-UA" sz="2900" dirty="0"/>
              <a:t>мотиваційна - відзначає результати діяльності;</a:t>
            </a:r>
          </a:p>
          <a:p>
            <a:pPr>
              <a:spcBef>
                <a:spcPts val="600"/>
              </a:spcBef>
            </a:pPr>
            <a:r>
              <a:rPr lang="uk-UA" sz="2900" dirty="0"/>
              <a:t>рейтингова - дозволяє виявити кількісні і якісні індивідуальні досягнення.</a:t>
            </a:r>
          </a:p>
          <a:p>
            <a:pPr marL="0" indent="0">
              <a:buNone/>
            </a:pPr>
            <a:r>
              <a:rPr lang="uk-UA" sz="2800" b="1" i="1" dirty="0"/>
              <a:t>   Практичне значення портфоліо</a:t>
            </a:r>
            <a:r>
              <a:rPr lang="uk-UA" sz="2800" i="1" dirty="0"/>
              <a:t>:</a:t>
            </a:r>
          </a:p>
          <a:p>
            <a:pPr>
              <a:spcBef>
                <a:spcPts val="600"/>
              </a:spcBef>
            </a:pPr>
            <a:r>
              <a:rPr lang="uk-UA" sz="3200" dirty="0"/>
              <a:t>атестація у майбутньому;</a:t>
            </a:r>
          </a:p>
          <a:p>
            <a:pPr>
              <a:spcBef>
                <a:spcPts val="600"/>
              </a:spcBef>
            </a:pPr>
            <a:r>
              <a:rPr lang="uk-UA" sz="3200" dirty="0"/>
              <a:t>систематизація діяльності власника портфоліо та поширення  досвіду ;</a:t>
            </a:r>
          </a:p>
          <a:p>
            <a:pPr>
              <a:spcBef>
                <a:spcPts val="600"/>
              </a:spcBef>
            </a:pPr>
            <a:r>
              <a:rPr lang="uk-UA" sz="3200" dirty="0"/>
              <a:t>Моральне і матеріальне стимулювання професійного розвитку.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833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Портфоліо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800" b="1" dirty="0"/>
              <a:t>Вимоги до оформлення портфоліо </a:t>
            </a:r>
            <a:r>
              <a:rPr lang="uk-UA" sz="2800" b="1" dirty="0" smtClean="0"/>
              <a:t>учителя:</a:t>
            </a:r>
            <a:endParaRPr lang="uk-UA" sz="2800" b="1" dirty="0"/>
          </a:p>
          <a:p>
            <a:r>
              <a:rPr lang="uk-UA" dirty="0"/>
              <a:t>1</a:t>
            </a:r>
            <a:r>
              <a:rPr lang="uk-UA" sz="2600" dirty="0"/>
              <a:t>. Системність і </a:t>
            </a:r>
            <a:r>
              <a:rPr lang="uk-UA" sz="2600" dirty="0" err="1"/>
              <a:t>регулятивність</a:t>
            </a:r>
            <a:r>
              <a:rPr lang="uk-UA" sz="2600" dirty="0"/>
              <a:t> </a:t>
            </a:r>
            <a:r>
              <a:rPr lang="uk-UA" sz="2600" dirty="0" err="1"/>
              <a:t>самомоніторингу</a:t>
            </a:r>
            <a:r>
              <a:rPr lang="uk-UA" sz="2600" dirty="0"/>
              <a:t>; </a:t>
            </a:r>
          </a:p>
          <a:p>
            <a:r>
              <a:rPr lang="uk-UA" sz="2600" dirty="0"/>
              <a:t>2. Достовірність</a:t>
            </a:r>
            <a:r>
              <a:rPr lang="uk-UA" sz="2600" dirty="0" smtClean="0"/>
              <a:t>;</a:t>
            </a:r>
            <a:endParaRPr lang="uk-UA" sz="2600" dirty="0"/>
          </a:p>
          <a:p>
            <a:r>
              <a:rPr lang="uk-UA" sz="2600" dirty="0"/>
              <a:t>3. Об'єктивність; </a:t>
            </a:r>
          </a:p>
          <a:p>
            <a:r>
              <a:rPr lang="uk-UA" sz="2600" dirty="0"/>
              <a:t>4. Націленість автора на самовдосконалення; </a:t>
            </a:r>
          </a:p>
          <a:p>
            <a:r>
              <a:rPr lang="uk-UA" sz="2600" dirty="0"/>
              <a:t>5.Структуризація матеріалів, логічність і лаконічність всіх письмових пояснень; </a:t>
            </a:r>
          </a:p>
          <a:p>
            <a:r>
              <a:rPr lang="uk-UA" sz="2600" dirty="0"/>
              <a:t>6. Акуратність і естетичність оформлення; </a:t>
            </a:r>
          </a:p>
          <a:p>
            <a:r>
              <a:rPr lang="uk-UA" sz="2600" dirty="0"/>
              <a:t>7. Цілісність, тематична завершеність представлених матеріалів;</a:t>
            </a:r>
          </a:p>
          <a:p>
            <a:r>
              <a:rPr lang="uk-UA" sz="2600" dirty="0"/>
              <a:t>8. Наочність результатів роботи; </a:t>
            </a:r>
          </a:p>
          <a:p>
            <a:r>
              <a:rPr lang="uk-UA" sz="2600" dirty="0"/>
              <a:t>9. Технологічність.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0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Портфоліо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b="1" dirty="0"/>
              <a:t>Залежно від цілей портфоліо бувають різних типів:</a:t>
            </a:r>
            <a:r>
              <a:rPr lang="uk-UA" dirty="0"/>
              <a:t> </a:t>
            </a:r>
            <a:endParaRPr lang="ru-RU" dirty="0"/>
          </a:p>
          <a:p>
            <a:pPr lvl="0">
              <a:spcBef>
                <a:spcPts val="0"/>
              </a:spcBef>
            </a:pPr>
            <a:r>
              <a:rPr lang="uk-UA" b="1" i="1" dirty="0"/>
              <a:t>«портфоліо досягнень» </a:t>
            </a:r>
            <a:r>
              <a:rPr lang="uk-UA" i="1" dirty="0"/>
              <a:t>-</a:t>
            </a:r>
            <a:r>
              <a:rPr lang="uk-UA" dirty="0"/>
              <a:t> направлене на підвищення власної значущості </a:t>
            </a:r>
            <a:r>
              <a:rPr lang="uk-UA" dirty="0" smtClean="0"/>
              <a:t>учителя </a:t>
            </a:r>
            <a:r>
              <a:rPr lang="uk-UA" dirty="0"/>
              <a:t>і відображає його успіхи ( грамоти, дипломи, сертифікати дітей та ін.); </a:t>
            </a:r>
            <a:endParaRPr lang="ru-RU" dirty="0"/>
          </a:p>
          <a:p>
            <a:pPr lvl="0">
              <a:spcBef>
                <a:spcPts val="0"/>
              </a:spcBef>
            </a:pPr>
            <a:r>
              <a:rPr lang="uk-UA" b="1" i="1" dirty="0"/>
              <a:t>«портфоліо особового</a:t>
            </a:r>
            <a:r>
              <a:rPr lang="uk-UA" b="1" dirty="0"/>
              <a:t> </a:t>
            </a:r>
            <a:r>
              <a:rPr lang="uk-UA" b="1" i="1" dirty="0"/>
              <a:t>розвитку»</a:t>
            </a:r>
            <a:r>
              <a:rPr lang="uk-UA" b="1" dirty="0"/>
              <a:t> </a:t>
            </a:r>
            <a:r>
              <a:rPr lang="uk-UA" dirty="0" smtClean="0"/>
              <a:t>учителя</a:t>
            </a:r>
            <a:r>
              <a:rPr lang="uk-UA" i="1" dirty="0" smtClean="0"/>
              <a:t> </a:t>
            </a:r>
            <a:r>
              <a:rPr lang="uk-UA" i="1" dirty="0"/>
              <a:t>-</a:t>
            </a:r>
            <a:r>
              <a:rPr lang="uk-UA" dirty="0"/>
              <a:t> допомагає відстежити результативність його діяльності як в кількісному, так і в якісному плані. У цю теку збирають статті, есе, аналіз діяльності, загалом, все, що робилося протягом певного терміну;</a:t>
            </a:r>
            <a:endParaRPr lang="ru-RU" dirty="0"/>
          </a:p>
          <a:p>
            <a:pPr lvl="0">
              <a:spcBef>
                <a:spcPts val="0"/>
              </a:spcBef>
            </a:pPr>
            <a:r>
              <a:rPr lang="uk-UA" b="1" dirty="0"/>
              <a:t>«проблемно-дослідницьке» </a:t>
            </a:r>
            <a:r>
              <a:rPr lang="uk-UA" dirty="0"/>
              <a:t>- пов'язане з написанням реферату, наукової роботи, підготовкою до виступу на конференції; </a:t>
            </a:r>
            <a:endParaRPr lang="ru-RU" dirty="0"/>
          </a:p>
          <a:p>
            <a:pPr lvl="0">
              <a:spcBef>
                <a:spcPts val="0"/>
              </a:spcBef>
            </a:pPr>
            <a:r>
              <a:rPr lang="uk-UA" b="1" dirty="0"/>
              <a:t>«тематичне» </a:t>
            </a:r>
            <a:r>
              <a:rPr lang="uk-UA" dirty="0"/>
              <a:t>- створюване в процесі роботи за певним проектом, темою, розділом; </a:t>
            </a:r>
            <a:endParaRPr lang="ru-RU" dirty="0"/>
          </a:p>
          <a:p>
            <a:pPr lvl="0">
              <a:spcBef>
                <a:spcPts val="0"/>
              </a:spcBef>
            </a:pPr>
            <a:r>
              <a:rPr lang="uk-UA" b="1" dirty="0"/>
              <a:t>«методичне» </a:t>
            </a:r>
            <a:r>
              <a:rPr lang="uk-UA" dirty="0"/>
              <a:t>- в якому поміщаються методичні матеріали, що свідчать про професіоналізм педагога,  і які зібрані або створені ним самим.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3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Електронне портфоліо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800" b="1" i="1" dirty="0"/>
              <a:t>Е-портфоліо</a:t>
            </a:r>
            <a:r>
              <a:rPr lang="uk-UA" sz="2800" dirty="0"/>
              <a:t> оформляється у вигляді:</a:t>
            </a:r>
          </a:p>
          <a:p>
            <a:pPr lvl="0">
              <a:spcBef>
                <a:spcPts val="600"/>
              </a:spcBef>
            </a:pPr>
            <a:r>
              <a:rPr lang="uk-UA" dirty="0" err="1"/>
              <a:t>відсканованих</a:t>
            </a:r>
            <a:r>
              <a:rPr lang="uk-UA" dirty="0"/>
              <a:t> документів, що підтверджують наявність напрацювань та досягнень;</a:t>
            </a:r>
            <a:endParaRPr lang="ru-RU" dirty="0"/>
          </a:p>
          <a:p>
            <a:pPr>
              <a:spcBef>
                <a:spcPts val="600"/>
              </a:spcBef>
            </a:pPr>
            <a:r>
              <a:rPr lang="uk-UA" dirty="0"/>
              <a:t>електронних файлів з роботами педагога і учнів (проекти, розробки та ін.)</a:t>
            </a:r>
          </a:p>
          <a:p>
            <a:pPr marL="0" indent="0">
              <a:spcBef>
                <a:spcPts val="600"/>
              </a:spcBef>
              <a:buNone/>
            </a:pPr>
            <a:endParaRPr lang="uk-UA" dirty="0"/>
          </a:p>
          <a:p>
            <a:pPr marL="0" indent="0">
              <a:spcBef>
                <a:spcPts val="600"/>
              </a:spcBef>
              <a:buNone/>
            </a:pPr>
            <a:r>
              <a:rPr lang="uk-UA" dirty="0"/>
              <a:t>   Портфоліо в електронній версії більш  технологічне і займає менший обсяг для зберігання. </a:t>
            </a:r>
            <a:r>
              <a:rPr lang="uk-UA" b="1" i="1" dirty="0"/>
              <a:t>Впровадження методу портфоліо допоможе</a:t>
            </a:r>
            <a:r>
              <a:rPr lang="uk-UA" dirty="0"/>
              <a:t> цілеспрямовано здійснювати моніторинг індивідуальної траєкторії професійного розвитку кожного </a:t>
            </a:r>
            <a:r>
              <a:rPr lang="uk-UA" dirty="0" smtClean="0"/>
              <a:t>учителя, </a:t>
            </a:r>
            <a:r>
              <a:rPr lang="uk-UA" dirty="0"/>
              <a:t>створити банк результатів його діяльності, виявити найбільш цінний досвід для подальшого розповсюдження, а також ефективно управляти зростанням професійної майстерності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54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Учительське </a:t>
            </a:r>
            <a:r>
              <a:rPr lang="uk-UA" b="1" dirty="0" smtClean="0"/>
              <a:t>портфоліо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800" b="1" i="1" dirty="0"/>
              <a:t>«Портфоліо </a:t>
            </a:r>
            <a:r>
              <a:rPr lang="uk-UA" sz="2800" b="1" i="1" dirty="0" smtClean="0"/>
              <a:t>учителя</a:t>
            </a:r>
            <a:r>
              <a:rPr lang="uk-UA" sz="2800" b="1" i="1" dirty="0"/>
              <a:t>»  -  </a:t>
            </a:r>
            <a:r>
              <a:rPr lang="uk-UA" i="1" dirty="0"/>
              <a:t>сторінка,  на якій вчитель самостійно  вносить інформацію про свої педагогічні здобутки до березня місяця атестаційного року, відповідно до положення(п.3.3,3.5)</a:t>
            </a:r>
            <a:endParaRPr lang="ru-RU" dirty="0"/>
          </a:p>
          <a:p>
            <a:pPr marL="0" indent="0">
              <a:buNone/>
            </a:pPr>
            <a:r>
              <a:rPr lang="uk-UA" sz="2800" b="1" i="1" dirty="0"/>
              <a:t>   Портфоліо - </a:t>
            </a:r>
            <a:r>
              <a:rPr lang="uk-UA" sz="2800" dirty="0"/>
              <a:t> </a:t>
            </a:r>
            <a:r>
              <a:rPr lang="uk-UA" dirty="0"/>
              <a:t>заповнюється обов’язково педагогами , які підтверджують або претендують на кваліфікаційну  категорію «спеціаліст вищої категорії»  та звання «старший учитель»,  « учитель – методист» відповідно до Типового положення про атестацію педагогічних працівників (п.4.6,5.2,5.3)</a:t>
            </a:r>
            <a:r>
              <a:rPr lang="ru-RU" dirty="0" smtClean="0"/>
              <a:t>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uk-UA" sz="2800" b="1" i="1" dirty="0" smtClean="0"/>
              <a:t>   Портфоліо в рамках проекту «Електронна атестація» має  бути особистим, з творчим підходом, але доцільно виділити кілька розділів.</a:t>
            </a:r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02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Загальні відомості про </a:t>
            </a:r>
            <a:r>
              <a:rPr lang="uk-UA" b="1" dirty="0" smtClean="0"/>
              <a:t>учителя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2200" b="1" i="1" dirty="0" smtClean="0">
                <a:solidFill>
                  <a:schemeClr val="tx1"/>
                </a:solidFill>
              </a:rPr>
              <a:t>Перший розділ оформлюється автоматично з бази даних «Курс. Школа»</a:t>
            </a:r>
            <a:endParaRPr lang="ru-RU" sz="2200" b="1" i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354013" lvl="1">
              <a:spcBef>
                <a:spcPts val="600"/>
              </a:spcBef>
            </a:pPr>
            <a:r>
              <a:rPr lang="uk-UA" sz="2000" kern="0" dirty="0"/>
              <a:t>П.І.Б., рік народження </a:t>
            </a:r>
            <a:r>
              <a:rPr lang="uk-UA" sz="2000" kern="0" dirty="0" smtClean="0"/>
              <a:t>учителя.</a:t>
            </a:r>
            <a:endParaRPr lang="ru-RU" sz="2000" kern="0" dirty="0"/>
          </a:p>
          <a:p>
            <a:pPr marL="354013" lvl="1">
              <a:spcBef>
                <a:spcPts val="600"/>
              </a:spcBef>
            </a:pPr>
            <a:r>
              <a:rPr lang="uk-UA" sz="2000" kern="0" dirty="0"/>
              <a:t>Освіта (який навчальний заклад, і коли закінчив, отримана спеціальність та кваліфікація за дипломом).</a:t>
            </a:r>
            <a:endParaRPr lang="ru-RU" sz="2000" kern="0" dirty="0"/>
          </a:p>
          <a:p>
            <a:pPr marL="354013" lvl="1">
              <a:spcBef>
                <a:spcPts val="600"/>
              </a:spcBef>
            </a:pPr>
            <a:r>
              <a:rPr lang="uk-UA" sz="2000" kern="0" dirty="0"/>
              <a:t>Загальний трудовий та педагогічний стаж. Педагогічний стаж роботи в даному навчальному закладі.</a:t>
            </a:r>
            <a:endParaRPr lang="ru-RU" sz="2000" kern="0" dirty="0"/>
          </a:p>
          <a:p>
            <a:pPr marL="354013" lvl="1">
              <a:spcBef>
                <a:spcPts val="600"/>
              </a:spcBef>
            </a:pPr>
            <a:r>
              <a:rPr lang="uk-UA" sz="2000" kern="0" dirty="0"/>
              <a:t>Підвищення кваліфікації (назва структур, в яких прослухані курси; рік, місяць, тематика курсів).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/>
          </p:cNvPicPr>
          <p:nvPr>
            <p:ph sz="quarter" idx="14"/>
          </p:nvPr>
        </p:nvPicPr>
        <p:blipFill rotWithShape="1">
          <a:blip r:embed="rId2"/>
          <a:stretch/>
        </p:blipFill>
        <p:spPr>
          <a:xfrm>
            <a:off x="4645025" y="2776284"/>
            <a:ext cx="3419475" cy="256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58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Додаткові відомості про </a:t>
            </a:r>
            <a:r>
              <a:rPr lang="uk-UA" b="1" dirty="0" smtClean="0"/>
              <a:t>учителя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276872"/>
            <a:ext cx="4033640" cy="349300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uk-UA" dirty="0"/>
              <a:t>«</a:t>
            </a:r>
            <a:r>
              <a:rPr lang="uk-UA" sz="2900" b="1" dirty="0"/>
              <a:t>Офіційні документи </a:t>
            </a:r>
            <a:r>
              <a:rPr lang="uk-UA" sz="2900" b="1" dirty="0" smtClean="0"/>
              <a:t>учителя</a:t>
            </a:r>
            <a:r>
              <a:rPr lang="uk-UA" sz="2900" b="1" dirty="0"/>
              <a:t>»:</a:t>
            </a:r>
            <a:endParaRPr lang="ru-RU" sz="2900" dirty="0"/>
          </a:p>
          <a:p>
            <a:pPr lvl="1"/>
            <a:r>
              <a:rPr lang="uk-UA" sz="2900" dirty="0" err="1"/>
              <a:t>Сканкопії</a:t>
            </a:r>
            <a:r>
              <a:rPr lang="uk-UA" sz="2900" dirty="0"/>
              <a:t> документів, що підтверджують проходження курсів; копії документів, що підтверджують наявність вчених та почесних звань і ступенів, інформація про державні та муніципальні нагороди, грамоти, листи- подяки, інформація про найбільш значущі шкільні заохочення, </a:t>
            </a:r>
            <a:r>
              <a:rPr lang="uk-UA" sz="2900" dirty="0" err="1"/>
              <a:t>сканкопії</a:t>
            </a:r>
            <a:r>
              <a:rPr lang="uk-UA" sz="2900" dirty="0"/>
              <a:t> дипломів різних конкурсів тощо.</a:t>
            </a:r>
            <a:endParaRPr lang="ru-RU" sz="2900" dirty="0"/>
          </a:p>
          <a:p>
            <a:pPr marL="0" indent="0" algn="ctr">
              <a:buNone/>
            </a:pPr>
            <a:r>
              <a:rPr lang="uk-UA" sz="2900" b="1" i="1" dirty="0"/>
              <a:t>   </a:t>
            </a:r>
            <a:r>
              <a:rPr lang="uk-UA" sz="2900" b="1" i="1" dirty="0" err="1"/>
              <a:t>Сканкопії</a:t>
            </a:r>
            <a:r>
              <a:rPr lang="uk-UA" sz="2900" b="1" i="1" dirty="0"/>
              <a:t> документів вносяться механічно на розсуд </a:t>
            </a:r>
            <a:r>
              <a:rPr lang="uk-UA" sz="2900" b="1" i="1" dirty="0" smtClean="0"/>
              <a:t>учителя</a:t>
            </a:r>
            <a:r>
              <a:rPr lang="uk-UA" sz="2900" dirty="0"/>
              <a:t>.</a:t>
            </a:r>
            <a:endParaRPr lang="ru-RU" sz="29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sz="quarter" idx="14"/>
          </p:nvPr>
        </p:nvPicPr>
        <p:blipFill rotWithShape="1">
          <a:blip r:embed="rId2"/>
          <a:srcRect t="45501" r="57603" b="25264"/>
          <a:stretch/>
        </p:blipFill>
        <p:spPr>
          <a:xfrm>
            <a:off x="5364088" y="2348880"/>
            <a:ext cx="2700412" cy="3384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0653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701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2</vt:lpstr>
      <vt:lpstr>Остин</vt:lpstr>
      <vt:lpstr>Портфоліо</vt:lpstr>
      <vt:lpstr>Портфоліо</vt:lpstr>
      <vt:lpstr>Портфоліо</vt:lpstr>
      <vt:lpstr>Портфоліо</vt:lpstr>
      <vt:lpstr>Портфоліо</vt:lpstr>
      <vt:lpstr>Електронне портфоліо</vt:lpstr>
      <vt:lpstr>Учительське портфоліо</vt:lpstr>
      <vt:lpstr>Загальні відомості про учителя Перший розділ оформлюється автоматично з бази даних «Курс. Школа»</vt:lpstr>
      <vt:lpstr>Додаткові відомості про учителя</vt:lpstr>
      <vt:lpstr>Додаткові відомості про учителя</vt:lpstr>
      <vt:lpstr>Додаткові відомості про учителя</vt:lpstr>
      <vt:lpstr>Зразки портфоліо</vt:lpstr>
      <vt:lpstr>Дякую за увагу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Портфоліо</dc:title>
  <dc:creator>Lex</dc:creator>
  <cp:lastModifiedBy>108-1-Vova</cp:lastModifiedBy>
  <cp:revision>12</cp:revision>
  <dcterms:created xsi:type="dcterms:W3CDTF">2015-09-09T12:03:19Z</dcterms:created>
  <dcterms:modified xsi:type="dcterms:W3CDTF">2015-09-11T07:01:29Z</dcterms:modified>
</cp:coreProperties>
</file>