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85" r:id="rId8"/>
    <p:sldId id="262" r:id="rId9"/>
    <p:sldId id="265" r:id="rId10"/>
    <p:sldId id="266" r:id="rId11"/>
    <p:sldId id="282" r:id="rId12"/>
    <p:sldId id="283" r:id="rId13"/>
    <p:sldId id="281" r:id="rId14"/>
    <p:sldId id="305" r:id="rId15"/>
    <p:sldId id="284" r:id="rId16"/>
    <p:sldId id="279" r:id="rId17"/>
    <p:sldId id="267" r:id="rId18"/>
    <p:sldId id="268" r:id="rId19"/>
    <p:sldId id="270" r:id="rId20"/>
    <p:sldId id="271" r:id="rId21"/>
    <p:sldId id="269" r:id="rId22"/>
    <p:sldId id="297" r:id="rId23"/>
    <p:sldId id="289" r:id="rId24"/>
    <p:sldId id="286" r:id="rId25"/>
    <p:sldId id="287" r:id="rId26"/>
    <p:sldId id="290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3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C10491-29DE-4F68-9FA7-8DB2236A00AC}" type="doc">
      <dgm:prSet loTypeId="urn:microsoft.com/office/officeart/2005/8/layout/orgChart1" loCatId="hierarchy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0316AC7-FEAC-4B59-B39B-047CAD6F6BE0}">
      <dgm:prSet phldrT="[Текст]"/>
      <dgm:spPr/>
      <dgm:t>
        <a:bodyPr/>
        <a:lstStyle/>
        <a:p>
          <a:r>
            <a:rPr lang="uk-UA" dirty="0"/>
            <a:t>Геометрія </a:t>
          </a:r>
          <a:r>
            <a:rPr lang="uk-UA" dirty="0" err="1"/>
            <a:t>Римана</a:t>
          </a:r>
          <a:r>
            <a:rPr lang="uk-UA" dirty="0"/>
            <a:t> для багатовимірних поверхонь, що мають кривизну</a:t>
          </a:r>
          <a:endParaRPr lang="ru-RU" dirty="0"/>
        </a:p>
      </dgm:t>
    </dgm:pt>
    <dgm:pt modelId="{33CC25CB-DEA0-4D9A-B7A3-B6EFD1D032BF}" type="parTrans" cxnId="{47CBE978-A92D-41C6-B663-AE49110C67B3}">
      <dgm:prSet/>
      <dgm:spPr/>
      <dgm:t>
        <a:bodyPr/>
        <a:lstStyle/>
        <a:p>
          <a:endParaRPr lang="ru-RU"/>
        </a:p>
      </dgm:t>
    </dgm:pt>
    <dgm:pt modelId="{0CFCFC88-CC81-40C3-A61F-92C3DA1304A2}" type="sibTrans" cxnId="{47CBE978-A92D-41C6-B663-AE49110C67B3}">
      <dgm:prSet/>
      <dgm:spPr/>
      <dgm:t>
        <a:bodyPr/>
        <a:lstStyle/>
        <a:p>
          <a:endParaRPr lang="ru-RU"/>
        </a:p>
      </dgm:t>
    </dgm:pt>
    <dgm:pt modelId="{7649B0BA-A9B7-4039-A99E-D625032D8B84}">
      <dgm:prSet phldrT="[Текст]"/>
      <dgm:spPr/>
      <dgm:t>
        <a:bodyPr/>
        <a:lstStyle/>
        <a:p>
          <a:r>
            <a:rPr lang="uk-UA" dirty="0"/>
            <a:t>Геометрія Евкліда</a:t>
          </a:r>
          <a:endParaRPr lang="ru-RU" dirty="0"/>
        </a:p>
      </dgm:t>
    </dgm:pt>
    <dgm:pt modelId="{9584C4FB-D900-4625-93DF-9C10E8B37A1B}" type="parTrans" cxnId="{D257EA05-6218-4007-B525-451FD0ABCD50}">
      <dgm:prSet/>
      <dgm:spPr/>
      <dgm:t>
        <a:bodyPr/>
        <a:lstStyle/>
        <a:p>
          <a:endParaRPr lang="ru-RU"/>
        </a:p>
      </dgm:t>
    </dgm:pt>
    <dgm:pt modelId="{A8A939C5-6C11-4427-9744-3B122D8E14B9}" type="sibTrans" cxnId="{D257EA05-6218-4007-B525-451FD0ABCD50}">
      <dgm:prSet/>
      <dgm:spPr/>
      <dgm:t>
        <a:bodyPr/>
        <a:lstStyle/>
        <a:p>
          <a:endParaRPr lang="ru-RU"/>
        </a:p>
      </dgm:t>
    </dgm:pt>
    <dgm:pt modelId="{8C6DD786-3853-4B29-8D94-8F2B9C982E78}">
      <dgm:prSet phldrT="[Текст]"/>
      <dgm:spPr/>
      <dgm:t>
        <a:bodyPr/>
        <a:lstStyle/>
        <a:p>
          <a:r>
            <a:rPr lang="uk-UA" dirty="0"/>
            <a:t>Геометрія </a:t>
          </a:r>
          <a:r>
            <a:rPr lang="uk-UA" dirty="0" err="1"/>
            <a:t>Лобачевського</a:t>
          </a:r>
          <a:endParaRPr lang="ru-RU" dirty="0"/>
        </a:p>
      </dgm:t>
    </dgm:pt>
    <dgm:pt modelId="{115CAB42-0678-4F98-90BA-886D38513D54}" type="parTrans" cxnId="{91F87D6A-49C1-4556-A730-CD6D8A4FC206}">
      <dgm:prSet/>
      <dgm:spPr/>
      <dgm:t>
        <a:bodyPr/>
        <a:lstStyle/>
        <a:p>
          <a:endParaRPr lang="ru-RU"/>
        </a:p>
      </dgm:t>
    </dgm:pt>
    <dgm:pt modelId="{F487EA97-1E30-4CD9-B2EF-86BF7CF75134}" type="sibTrans" cxnId="{91F87D6A-49C1-4556-A730-CD6D8A4FC206}">
      <dgm:prSet/>
      <dgm:spPr/>
      <dgm:t>
        <a:bodyPr/>
        <a:lstStyle/>
        <a:p>
          <a:endParaRPr lang="ru-RU"/>
        </a:p>
      </dgm:t>
    </dgm:pt>
    <dgm:pt modelId="{AF184346-BC53-49AB-A3BF-224A73508DD0}">
      <dgm:prSet phldrT="[Текст]"/>
      <dgm:spPr/>
      <dgm:t>
        <a:bodyPr/>
        <a:lstStyle/>
        <a:p>
          <a:r>
            <a:rPr lang="uk-UA" dirty="0"/>
            <a:t>Геометрія </a:t>
          </a:r>
          <a:r>
            <a:rPr lang="uk-UA" dirty="0" err="1"/>
            <a:t>Римана</a:t>
          </a:r>
          <a:endParaRPr lang="ru-RU" dirty="0"/>
        </a:p>
      </dgm:t>
    </dgm:pt>
    <dgm:pt modelId="{149BD034-3CB0-489C-87C6-B54B380BEC57}" type="parTrans" cxnId="{0D940A1D-D6F6-4A67-B327-7DD8CA620903}">
      <dgm:prSet/>
      <dgm:spPr/>
      <dgm:t>
        <a:bodyPr/>
        <a:lstStyle/>
        <a:p>
          <a:endParaRPr lang="ru-RU"/>
        </a:p>
      </dgm:t>
    </dgm:pt>
    <dgm:pt modelId="{C27E5855-A2CD-40EA-9937-55B7F839792C}" type="sibTrans" cxnId="{0D940A1D-D6F6-4A67-B327-7DD8CA620903}">
      <dgm:prSet/>
      <dgm:spPr/>
      <dgm:t>
        <a:bodyPr/>
        <a:lstStyle/>
        <a:p>
          <a:endParaRPr lang="ru-RU"/>
        </a:p>
      </dgm:t>
    </dgm:pt>
    <dgm:pt modelId="{209EF539-8EB2-42A2-B241-17AB3352D8C1}" type="pres">
      <dgm:prSet presAssocID="{26C10491-29DE-4F68-9FA7-8DB2236A00A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D8E253-94BA-4C76-8770-192B1B0D3133}" type="pres">
      <dgm:prSet presAssocID="{80316AC7-FEAC-4B59-B39B-047CAD6F6BE0}" presName="hierRoot1" presStyleCnt="0">
        <dgm:presLayoutVars>
          <dgm:hierBranch val="init"/>
        </dgm:presLayoutVars>
      </dgm:prSet>
      <dgm:spPr/>
    </dgm:pt>
    <dgm:pt modelId="{846BAA1A-F50C-4193-9DBC-6BF7EBDDEFEA}" type="pres">
      <dgm:prSet presAssocID="{80316AC7-FEAC-4B59-B39B-047CAD6F6BE0}" presName="rootComposite1" presStyleCnt="0"/>
      <dgm:spPr/>
    </dgm:pt>
    <dgm:pt modelId="{6C17896F-C96A-418D-84AF-FAB0E4804484}" type="pres">
      <dgm:prSet presAssocID="{80316AC7-FEAC-4B59-B39B-047CAD6F6BE0}" presName="rootText1" presStyleLbl="node0" presStyleIdx="0" presStyleCnt="1" custScaleX="177242" custScaleY="164286" custLinFactNeighborX="5360" custLinFactNeighborY="-338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D33538-9119-4C5F-A6C3-9BCF27ED6424}" type="pres">
      <dgm:prSet presAssocID="{80316AC7-FEAC-4B59-B39B-047CAD6F6BE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9FFD155-4849-4514-A39F-B1428D4DA0A6}" type="pres">
      <dgm:prSet presAssocID="{80316AC7-FEAC-4B59-B39B-047CAD6F6BE0}" presName="hierChild2" presStyleCnt="0"/>
      <dgm:spPr/>
    </dgm:pt>
    <dgm:pt modelId="{90831A21-6D0D-48B3-AF6C-2C351A20EE76}" type="pres">
      <dgm:prSet presAssocID="{9584C4FB-D900-4625-93DF-9C10E8B37A1B}" presName="Name37" presStyleLbl="parChTrans1D2" presStyleIdx="0" presStyleCnt="3"/>
      <dgm:spPr/>
      <dgm:t>
        <a:bodyPr/>
        <a:lstStyle/>
        <a:p>
          <a:endParaRPr lang="ru-RU"/>
        </a:p>
      </dgm:t>
    </dgm:pt>
    <dgm:pt modelId="{F6B5D153-1B1D-4E5E-8A2E-CD6C4CA13A49}" type="pres">
      <dgm:prSet presAssocID="{7649B0BA-A9B7-4039-A99E-D625032D8B84}" presName="hierRoot2" presStyleCnt="0">
        <dgm:presLayoutVars>
          <dgm:hierBranch val="init"/>
        </dgm:presLayoutVars>
      </dgm:prSet>
      <dgm:spPr/>
    </dgm:pt>
    <dgm:pt modelId="{17C49436-7B01-46F4-8264-F6EE0A08A64F}" type="pres">
      <dgm:prSet presAssocID="{7649B0BA-A9B7-4039-A99E-D625032D8B84}" presName="rootComposite" presStyleCnt="0"/>
      <dgm:spPr/>
    </dgm:pt>
    <dgm:pt modelId="{3FBD39F8-D229-4FF6-8E05-49244FDA562C}" type="pres">
      <dgm:prSet presAssocID="{7649B0BA-A9B7-4039-A99E-D625032D8B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41A87A-D097-457C-A8FB-3670242BD48D}" type="pres">
      <dgm:prSet presAssocID="{7649B0BA-A9B7-4039-A99E-D625032D8B84}" presName="rootConnector" presStyleLbl="node2" presStyleIdx="0" presStyleCnt="3"/>
      <dgm:spPr/>
      <dgm:t>
        <a:bodyPr/>
        <a:lstStyle/>
        <a:p>
          <a:endParaRPr lang="ru-RU"/>
        </a:p>
      </dgm:t>
    </dgm:pt>
    <dgm:pt modelId="{81E1E88C-F1F3-4E87-B17F-F8BF7E5888F1}" type="pres">
      <dgm:prSet presAssocID="{7649B0BA-A9B7-4039-A99E-D625032D8B84}" presName="hierChild4" presStyleCnt="0"/>
      <dgm:spPr/>
    </dgm:pt>
    <dgm:pt modelId="{972DD273-CF7D-4A10-AB9F-5256FE2EC191}" type="pres">
      <dgm:prSet presAssocID="{7649B0BA-A9B7-4039-A99E-D625032D8B84}" presName="hierChild5" presStyleCnt="0"/>
      <dgm:spPr/>
    </dgm:pt>
    <dgm:pt modelId="{8FC7739B-38E5-42AB-A9BA-45F48FD02BFE}" type="pres">
      <dgm:prSet presAssocID="{115CAB42-0678-4F98-90BA-886D38513D54}" presName="Name37" presStyleLbl="parChTrans1D2" presStyleIdx="1" presStyleCnt="3"/>
      <dgm:spPr/>
      <dgm:t>
        <a:bodyPr/>
        <a:lstStyle/>
        <a:p>
          <a:endParaRPr lang="ru-RU"/>
        </a:p>
      </dgm:t>
    </dgm:pt>
    <dgm:pt modelId="{1556E034-2C70-4CFC-8BD9-C7DAD5384BA8}" type="pres">
      <dgm:prSet presAssocID="{8C6DD786-3853-4B29-8D94-8F2B9C982E78}" presName="hierRoot2" presStyleCnt="0">
        <dgm:presLayoutVars>
          <dgm:hierBranch val="init"/>
        </dgm:presLayoutVars>
      </dgm:prSet>
      <dgm:spPr/>
    </dgm:pt>
    <dgm:pt modelId="{B35E0E43-62F4-4BD0-BA35-1CB8DFC093E5}" type="pres">
      <dgm:prSet presAssocID="{8C6DD786-3853-4B29-8D94-8F2B9C982E78}" presName="rootComposite" presStyleCnt="0"/>
      <dgm:spPr/>
    </dgm:pt>
    <dgm:pt modelId="{A2C7ECB0-3F54-4F1E-B0B2-92904DB44C47}" type="pres">
      <dgm:prSet presAssocID="{8C6DD786-3853-4B29-8D94-8F2B9C982E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5BE2EC-0025-43B0-94FE-3205F52AD029}" type="pres">
      <dgm:prSet presAssocID="{8C6DD786-3853-4B29-8D94-8F2B9C982E78}" presName="rootConnector" presStyleLbl="node2" presStyleIdx="1" presStyleCnt="3"/>
      <dgm:spPr/>
      <dgm:t>
        <a:bodyPr/>
        <a:lstStyle/>
        <a:p>
          <a:endParaRPr lang="ru-RU"/>
        </a:p>
      </dgm:t>
    </dgm:pt>
    <dgm:pt modelId="{3892B927-7A76-4A3A-BBFE-1F85347EF086}" type="pres">
      <dgm:prSet presAssocID="{8C6DD786-3853-4B29-8D94-8F2B9C982E78}" presName="hierChild4" presStyleCnt="0"/>
      <dgm:spPr/>
    </dgm:pt>
    <dgm:pt modelId="{6E7617C1-2653-4D74-9DB3-F70BFB872448}" type="pres">
      <dgm:prSet presAssocID="{8C6DD786-3853-4B29-8D94-8F2B9C982E78}" presName="hierChild5" presStyleCnt="0"/>
      <dgm:spPr/>
    </dgm:pt>
    <dgm:pt modelId="{4BB370FC-A8E3-427C-A707-6FC7C27F65D9}" type="pres">
      <dgm:prSet presAssocID="{149BD034-3CB0-489C-87C6-B54B380BEC57}" presName="Name37" presStyleLbl="parChTrans1D2" presStyleIdx="2" presStyleCnt="3"/>
      <dgm:spPr/>
      <dgm:t>
        <a:bodyPr/>
        <a:lstStyle/>
        <a:p>
          <a:endParaRPr lang="ru-RU"/>
        </a:p>
      </dgm:t>
    </dgm:pt>
    <dgm:pt modelId="{B3316FA0-4EB4-4F9F-9499-8AD6BC241DC3}" type="pres">
      <dgm:prSet presAssocID="{AF184346-BC53-49AB-A3BF-224A73508DD0}" presName="hierRoot2" presStyleCnt="0">
        <dgm:presLayoutVars>
          <dgm:hierBranch val="init"/>
        </dgm:presLayoutVars>
      </dgm:prSet>
      <dgm:spPr/>
    </dgm:pt>
    <dgm:pt modelId="{43A3E802-86CA-46EF-92CF-140DBB9E71DF}" type="pres">
      <dgm:prSet presAssocID="{AF184346-BC53-49AB-A3BF-224A73508DD0}" presName="rootComposite" presStyleCnt="0"/>
      <dgm:spPr/>
    </dgm:pt>
    <dgm:pt modelId="{CBCC7AAA-A2EE-4CBC-A8BD-E94E3C8E21EC}" type="pres">
      <dgm:prSet presAssocID="{AF184346-BC53-49AB-A3BF-224A73508DD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B0FB59-CB8A-43BE-971C-D7C8ECC57269}" type="pres">
      <dgm:prSet presAssocID="{AF184346-BC53-49AB-A3BF-224A73508DD0}" presName="rootConnector" presStyleLbl="node2" presStyleIdx="2" presStyleCnt="3"/>
      <dgm:spPr/>
      <dgm:t>
        <a:bodyPr/>
        <a:lstStyle/>
        <a:p>
          <a:endParaRPr lang="ru-RU"/>
        </a:p>
      </dgm:t>
    </dgm:pt>
    <dgm:pt modelId="{6756C1BF-F17B-4B19-835B-5DF2FD687A26}" type="pres">
      <dgm:prSet presAssocID="{AF184346-BC53-49AB-A3BF-224A73508DD0}" presName="hierChild4" presStyleCnt="0"/>
      <dgm:spPr/>
    </dgm:pt>
    <dgm:pt modelId="{747EE5DA-BC1B-444C-A025-8A9B5ACBC56E}" type="pres">
      <dgm:prSet presAssocID="{AF184346-BC53-49AB-A3BF-224A73508DD0}" presName="hierChild5" presStyleCnt="0"/>
      <dgm:spPr/>
    </dgm:pt>
    <dgm:pt modelId="{8B764EA2-D3F7-414E-93C3-C06227A8CC0E}" type="pres">
      <dgm:prSet presAssocID="{80316AC7-FEAC-4B59-B39B-047CAD6F6BE0}" presName="hierChild3" presStyleCnt="0"/>
      <dgm:spPr/>
    </dgm:pt>
  </dgm:ptLst>
  <dgm:cxnLst>
    <dgm:cxn modelId="{D257EA05-6218-4007-B525-451FD0ABCD50}" srcId="{80316AC7-FEAC-4B59-B39B-047CAD6F6BE0}" destId="{7649B0BA-A9B7-4039-A99E-D625032D8B84}" srcOrd="0" destOrd="0" parTransId="{9584C4FB-D900-4625-93DF-9C10E8B37A1B}" sibTransId="{A8A939C5-6C11-4427-9744-3B122D8E14B9}"/>
    <dgm:cxn modelId="{F740AABF-804A-4A5E-8F0C-D38EE241CB35}" type="presOf" srcId="{7649B0BA-A9B7-4039-A99E-D625032D8B84}" destId="{B741A87A-D097-457C-A8FB-3670242BD48D}" srcOrd="1" destOrd="0" presId="urn:microsoft.com/office/officeart/2005/8/layout/orgChart1"/>
    <dgm:cxn modelId="{91F87D6A-49C1-4556-A730-CD6D8A4FC206}" srcId="{80316AC7-FEAC-4B59-B39B-047CAD6F6BE0}" destId="{8C6DD786-3853-4B29-8D94-8F2B9C982E78}" srcOrd="1" destOrd="0" parTransId="{115CAB42-0678-4F98-90BA-886D38513D54}" sibTransId="{F487EA97-1E30-4CD9-B2EF-86BF7CF75134}"/>
    <dgm:cxn modelId="{7118EB6B-6CCB-4EE5-A73F-3F3B388183AA}" type="presOf" srcId="{AF184346-BC53-49AB-A3BF-224A73508DD0}" destId="{CBCC7AAA-A2EE-4CBC-A8BD-E94E3C8E21EC}" srcOrd="0" destOrd="0" presId="urn:microsoft.com/office/officeart/2005/8/layout/orgChart1"/>
    <dgm:cxn modelId="{4A50ECAD-ED23-4F5B-B0FB-C10D478F7555}" type="presOf" srcId="{26C10491-29DE-4F68-9FA7-8DB2236A00AC}" destId="{209EF539-8EB2-42A2-B241-17AB3352D8C1}" srcOrd="0" destOrd="0" presId="urn:microsoft.com/office/officeart/2005/8/layout/orgChart1"/>
    <dgm:cxn modelId="{0D940A1D-D6F6-4A67-B327-7DD8CA620903}" srcId="{80316AC7-FEAC-4B59-B39B-047CAD6F6BE0}" destId="{AF184346-BC53-49AB-A3BF-224A73508DD0}" srcOrd="2" destOrd="0" parTransId="{149BD034-3CB0-489C-87C6-B54B380BEC57}" sibTransId="{C27E5855-A2CD-40EA-9937-55B7F839792C}"/>
    <dgm:cxn modelId="{47CBE978-A92D-41C6-B663-AE49110C67B3}" srcId="{26C10491-29DE-4F68-9FA7-8DB2236A00AC}" destId="{80316AC7-FEAC-4B59-B39B-047CAD6F6BE0}" srcOrd="0" destOrd="0" parTransId="{33CC25CB-DEA0-4D9A-B7A3-B6EFD1D032BF}" sibTransId="{0CFCFC88-CC81-40C3-A61F-92C3DA1304A2}"/>
    <dgm:cxn modelId="{C296D601-B9CD-45E2-8EEA-5085FCCAF93E}" type="presOf" srcId="{9584C4FB-D900-4625-93DF-9C10E8B37A1B}" destId="{90831A21-6D0D-48B3-AF6C-2C351A20EE76}" srcOrd="0" destOrd="0" presId="urn:microsoft.com/office/officeart/2005/8/layout/orgChart1"/>
    <dgm:cxn modelId="{B97B5913-70E8-4C14-882B-98526516E598}" type="presOf" srcId="{80316AC7-FEAC-4B59-B39B-047CAD6F6BE0}" destId="{6C17896F-C96A-418D-84AF-FAB0E4804484}" srcOrd="0" destOrd="0" presId="urn:microsoft.com/office/officeart/2005/8/layout/orgChart1"/>
    <dgm:cxn modelId="{1752A29F-B104-4A6D-A3BC-285D3E5B6897}" type="presOf" srcId="{7649B0BA-A9B7-4039-A99E-D625032D8B84}" destId="{3FBD39F8-D229-4FF6-8E05-49244FDA562C}" srcOrd="0" destOrd="0" presId="urn:microsoft.com/office/officeart/2005/8/layout/orgChart1"/>
    <dgm:cxn modelId="{DD5A1D7E-9575-4300-98AE-DD6F139A41B9}" type="presOf" srcId="{AF184346-BC53-49AB-A3BF-224A73508DD0}" destId="{95B0FB59-CB8A-43BE-971C-D7C8ECC57269}" srcOrd="1" destOrd="0" presId="urn:microsoft.com/office/officeart/2005/8/layout/orgChart1"/>
    <dgm:cxn modelId="{86B42D21-6396-42BD-A24C-E4FFB9C6DB87}" type="presOf" srcId="{115CAB42-0678-4F98-90BA-886D38513D54}" destId="{8FC7739B-38E5-42AB-A9BA-45F48FD02BFE}" srcOrd="0" destOrd="0" presId="urn:microsoft.com/office/officeart/2005/8/layout/orgChart1"/>
    <dgm:cxn modelId="{11CF538F-D9DE-4A54-B7EB-0105A3C0603B}" type="presOf" srcId="{80316AC7-FEAC-4B59-B39B-047CAD6F6BE0}" destId="{C7D33538-9119-4C5F-A6C3-9BCF27ED6424}" srcOrd="1" destOrd="0" presId="urn:microsoft.com/office/officeart/2005/8/layout/orgChart1"/>
    <dgm:cxn modelId="{558FA75D-9FCA-4302-9CC4-C7C71F16F8A9}" type="presOf" srcId="{149BD034-3CB0-489C-87C6-B54B380BEC57}" destId="{4BB370FC-A8E3-427C-A707-6FC7C27F65D9}" srcOrd="0" destOrd="0" presId="urn:microsoft.com/office/officeart/2005/8/layout/orgChart1"/>
    <dgm:cxn modelId="{257BEB0D-C641-42A2-AC30-BA0F2F38070F}" type="presOf" srcId="{8C6DD786-3853-4B29-8D94-8F2B9C982E78}" destId="{A2C7ECB0-3F54-4F1E-B0B2-92904DB44C47}" srcOrd="0" destOrd="0" presId="urn:microsoft.com/office/officeart/2005/8/layout/orgChart1"/>
    <dgm:cxn modelId="{A17F2D82-49F8-4628-B0D8-1C5BFCAED8EC}" type="presOf" srcId="{8C6DD786-3853-4B29-8D94-8F2B9C982E78}" destId="{365BE2EC-0025-43B0-94FE-3205F52AD029}" srcOrd="1" destOrd="0" presId="urn:microsoft.com/office/officeart/2005/8/layout/orgChart1"/>
    <dgm:cxn modelId="{9D3AE511-6E93-4454-AB6B-4395FF50E91E}" type="presParOf" srcId="{209EF539-8EB2-42A2-B241-17AB3352D8C1}" destId="{86D8E253-94BA-4C76-8770-192B1B0D3133}" srcOrd="0" destOrd="0" presId="urn:microsoft.com/office/officeart/2005/8/layout/orgChart1"/>
    <dgm:cxn modelId="{8EC29EC0-4205-498C-9C29-B1F7BBD8D262}" type="presParOf" srcId="{86D8E253-94BA-4C76-8770-192B1B0D3133}" destId="{846BAA1A-F50C-4193-9DBC-6BF7EBDDEFEA}" srcOrd="0" destOrd="0" presId="urn:microsoft.com/office/officeart/2005/8/layout/orgChart1"/>
    <dgm:cxn modelId="{F68B949D-6BB3-4803-8786-8719BD97537A}" type="presParOf" srcId="{846BAA1A-F50C-4193-9DBC-6BF7EBDDEFEA}" destId="{6C17896F-C96A-418D-84AF-FAB0E4804484}" srcOrd="0" destOrd="0" presId="urn:microsoft.com/office/officeart/2005/8/layout/orgChart1"/>
    <dgm:cxn modelId="{E5A168F3-FBE8-4B60-AFE9-646BD679B9F0}" type="presParOf" srcId="{846BAA1A-F50C-4193-9DBC-6BF7EBDDEFEA}" destId="{C7D33538-9119-4C5F-A6C3-9BCF27ED6424}" srcOrd="1" destOrd="0" presId="urn:microsoft.com/office/officeart/2005/8/layout/orgChart1"/>
    <dgm:cxn modelId="{6C05417D-AB80-4F45-8069-335849E76C6C}" type="presParOf" srcId="{86D8E253-94BA-4C76-8770-192B1B0D3133}" destId="{09FFD155-4849-4514-A39F-B1428D4DA0A6}" srcOrd="1" destOrd="0" presId="urn:microsoft.com/office/officeart/2005/8/layout/orgChart1"/>
    <dgm:cxn modelId="{5D44A6B2-D432-4946-9899-7F23136237EA}" type="presParOf" srcId="{09FFD155-4849-4514-A39F-B1428D4DA0A6}" destId="{90831A21-6D0D-48B3-AF6C-2C351A20EE76}" srcOrd="0" destOrd="0" presId="urn:microsoft.com/office/officeart/2005/8/layout/orgChart1"/>
    <dgm:cxn modelId="{949AD173-C142-4527-A5C4-29E36B63AFF5}" type="presParOf" srcId="{09FFD155-4849-4514-A39F-B1428D4DA0A6}" destId="{F6B5D153-1B1D-4E5E-8A2E-CD6C4CA13A49}" srcOrd="1" destOrd="0" presId="urn:microsoft.com/office/officeart/2005/8/layout/orgChart1"/>
    <dgm:cxn modelId="{CCBBAC5E-2AB7-4AF2-9480-0D40441FE7C5}" type="presParOf" srcId="{F6B5D153-1B1D-4E5E-8A2E-CD6C4CA13A49}" destId="{17C49436-7B01-46F4-8264-F6EE0A08A64F}" srcOrd="0" destOrd="0" presId="urn:microsoft.com/office/officeart/2005/8/layout/orgChart1"/>
    <dgm:cxn modelId="{DA8A914A-F730-46CB-BCEE-53DD69148C79}" type="presParOf" srcId="{17C49436-7B01-46F4-8264-F6EE0A08A64F}" destId="{3FBD39F8-D229-4FF6-8E05-49244FDA562C}" srcOrd="0" destOrd="0" presId="urn:microsoft.com/office/officeart/2005/8/layout/orgChart1"/>
    <dgm:cxn modelId="{4345ADDC-C554-4550-B7E8-61DAD610A825}" type="presParOf" srcId="{17C49436-7B01-46F4-8264-F6EE0A08A64F}" destId="{B741A87A-D097-457C-A8FB-3670242BD48D}" srcOrd="1" destOrd="0" presId="urn:microsoft.com/office/officeart/2005/8/layout/orgChart1"/>
    <dgm:cxn modelId="{BCC1CEF7-673B-403E-A40F-7E6CBBE9BB5B}" type="presParOf" srcId="{F6B5D153-1B1D-4E5E-8A2E-CD6C4CA13A49}" destId="{81E1E88C-F1F3-4E87-B17F-F8BF7E5888F1}" srcOrd="1" destOrd="0" presId="urn:microsoft.com/office/officeart/2005/8/layout/orgChart1"/>
    <dgm:cxn modelId="{80939BB0-11A9-43C4-BD62-64AFCE223755}" type="presParOf" srcId="{F6B5D153-1B1D-4E5E-8A2E-CD6C4CA13A49}" destId="{972DD273-CF7D-4A10-AB9F-5256FE2EC191}" srcOrd="2" destOrd="0" presId="urn:microsoft.com/office/officeart/2005/8/layout/orgChart1"/>
    <dgm:cxn modelId="{7951DAE7-4252-4353-97D1-7E2200D69ADD}" type="presParOf" srcId="{09FFD155-4849-4514-A39F-B1428D4DA0A6}" destId="{8FC7739B-38E5-42AB-A9BA-45F48FD02BFE}" srcOrd="2" destOrd="0" presId="urn:microsoft.com/office/officeart/2005/8/layout/orgChart1"/>
    <dgm:cxn modelId="{3D983333-A24D-45BD-8B12-9FA8CE7D5EFA}" type="presParOf" srcId="{09FFD155-4849-4514-A39F-B1428D4DA0A6}" destId="{1556E034-2C70-4CFC-8BD9-C7DAD5384BA8}" srcOrd="3" destOrd="0" presId="urn:microsoft.com/office/officeart/2005/8/layout/orgChart1"/>
    <dgm:cxn modelId="{BAC9727C-0B82-4594-BF07-A6198974EFA9}" type="presParOf" srcId="{1556E034-2C70-4CFC-8BD9-C7DAD5384BA8}" destId="{B35E0E43-62F4-4BD0-BA35-1CB8DFC093E5}" srcOrd="0" destOrd="0" presId="urn:microsoft.com/office/officeart/2005/8/layout/orgChart1"/>
    <dgm:cxn modelId="{D00909E1-C345-4ACB-BB03-2EF9306A5A11}" type="presParOf" srcId="{B35E0E43-62F4-4BD0-BA35-1CB8DFC093E5}" destId="{A2C7ECB0-3F54-4F1E-B0B2-92904DB44C47}" srcOrd="0" destOrd="0" presId="urn:microsoft.com/office/officeart/2005/8/layout/orgChart1"/>
    <dgm:cxn modelId="{592B6A5F-AE93-452E-AC63-40014347C498}" type="presParOf" srcId="{B35E0E43-62F4-4BD0-BA35-1CB8DFC093E5}" destId="{365BE2EC-0025-43B0-94FE-3205F52AD029}" srcOrd="1" destOrd="0" presId="urn:microsoft.com/office/officeart/2005/8/layout/orgChart1"/>
    <dgm:cxn modelId="{5D823A90-A444-4FA1-83EB-BC4B092738D0}" type="presParOf" srcId="{1556E034-2C70-4CFC-8BD9-C7DAD5384BA8}" destId="{3892B927-7A76-4A3A-BBFE-1F85347EF086}" srcOrd="1" destOrd="0" presId="urn:microsoft.com/office/officeart/2005/8/layout/orgChart1"/>
    <dgm:cxn modelId="{7D71BAFE-18DB-4CFE-956C-440D425C2215}" type="presParOf" srcId="{1556E034-2C70-4CFC-8BD9-C7DAD5384BA8}" destId="{6E7617C1-2653-4D74-9DB3-F70BFB872448}" srcOrd="2" destOrd="0" presId="urn:microsoft.com/office/officeart/2005/8/layout/orgChart1"/>
    <dgm:cxn modelId="{5BD0F3E4-A47A-4E9D-BEF0-FFEC415F7B2E}" type="presParOf" srcId="{09FFD155-4849-4514-A39F-B1428D4DA0A6}" destId="{4BB370FC-A8E3-427C-A707-6FC7C27F65D9}" srcOrd="4" destOrd="0" presId="urn:microsoft.com/office/officeart/2005/8/layout/orgChart1"/>
    <dgm:cxn modelId="{A2DE43DD-EF21-4467-9C61-F62F1019A8D0}" type="presParOf" srcId="{09FFD155-4849-4514-A39F-B1428D4DA0A6}" destId="{B3316FA0-4EB4-4F9F-9499-8AD6BC241DC3}" srcOrd="5" destOrd="0" presId="urn:microsoft.com/office/officeart/2005/8/layout/orgChart1"/>
    <dgm:cxn modelId="{4534250C-9D06-4445-9562-93B584C51CE4}" type="presParOf" srcId="{B3316FA0-4EB4-4F9F-9499-8AD6BC241DC3}" destId="{43A3E802-86CA-46EF-92CF-140DBB9E71DF}" srcOrd="0" destOrd="0" presId="urn:microsoft.com/office/officeart/2005/8/layout/orgChart1"/>
    <dgm:cxn modelId="{F7311832-CC89-4F3F-A98A-FC94BB04CA4E}" type="presParOf" srcId="{43A3E802-86CA-46EF-92CF-140DBB9E71DF}" destId="{CBCC7AAA-A2EE-4CBC-A8BD-E94E3C8E21EC}" srcOrd="0" destOrd="0" presId="urn:microsoft.com/office/officeart/2005/8/layout/orgChart1"/>
    <dgm:cxn modelId="{C6BB3D69-A404-4101-A3B3-82002414EE27}" type="presParOf" srcId="{43A3E802-86CA-46EF-92CF-140DBB9E71DF}" destId="{95B0FB59-CB8A-43BE-971C-D7C8ECC57269}" srcOrd="1" destOrd="0" presId="urn:microsoft.com/office/officeart/2005/8/layout/orgChart1"/>
    <dgm:cxn modelId="{6E9EE857-2F01-4644-A264-80867F23296C}" type="presParOf" srcId="{B3316FA0-4EB4-4F9F-9499-8AD6BC241DC3}" destId="{6756C1BF-F17B-4B19-835B-5DF2FD687A26}" srcOrd="1" destOrd="0" presId="urn:microsoft.com/office/officeart/2005/8/layout/orgChart1"/>
    <dgm:cxn modelId="{E37C4EC8-C993-49DA-B299-F01C70226E1D}" type="presParOf" srcId="{B3316FA0-4EB4-4F9F-9499-8AD6BC241DC3}" destId="{747EE5DA-BC1B-444C-A025-8A9B5ACBC56E}" srcOrd="2" destOrd="0" presId="urn:microsoft.com/office/officeart/2005/8/layout/orgChart1"/>
    <dgm:cxn modelId="{B06ADC9A-A182-48F9-AF4A-A508882D7232}" type="presParOf" srcId="{86D8E253-94BA-4C76-8770-192B1B0D3133}" destId="{8B764EA2-D3F7-414E-93C3-C06227A8CC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B370FC-A8E3-427C-A707-6FC7C27F65D9}">
      <dsp:nvSpPr>
        <dsp:cNvPr id="0" name=""/>
        <dsp:cNvSpPr/>
      </dsp:nvSpPr>
      <dsp:spPr>
        <a:xfrm>
          <a:off x="4472381" y="2524250"/>
          <a:ext cx="2932177" cy="9619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5732"/>
              </a:lnTo>
              <a:lnTo>
                <a:pt x="2932177" y="695732"/>
              </a:lnTo>
              <a:lnTo>
                <a:pt x="2932177" y="96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C7739B-38E5-42AB-A9BA-45F48FD02BFE}">
      <dsp:nvSpPr>
        <dsp:cNvPr id="0" name=""/>
        <dsp:cNvSpPr/>
      </dsp:nvSpPr>
      <dsp:spPr>
        <a:xfrm>
          <a:off x="4336473" y="2524250"/>
          <a:ext cx="135908" cy="961971"/>
        </a:xfrm>
        <a:custGeom>
          <a:avLst/>
          <a:gdLst/>
          <a:ahLst/>
          <a:cxnLst/>
          <a:rect l="0" t="0" r="0" b="0"/>
          <a:pathLst>
            <a:path>
              <a:moveTo>
                <a:pt x="135908" y="0"/>
              </a:moveTo>
              <a:lnTo>
                <a:pt x="135908" y="695732"/>
              </a:lnTo>
              <a:lnTo>
                <a:pt x="0" y="695732"/>
              </a:lnTo>
              <a:lnTo>
                <a:pt x="0" y="96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831A21-6D0D-48B3-AF6C-2C351A20EE76}">
      <dsp:nvSpPr>
        <dsp:cNvPr id="0" name=""/>
        <dsp:cNvSpPr/>
      </dsp:nvSpPr>
      <dsp:spPr>
        <a:xfrm>
          <a:off x="1268386" y="2524250"/>
          <a:ext cx="3203995" cy="961971"/>
        </a:xfrm>
        <a:custGeom>
          <a:avLst/>
          <a:gdLst/>
          <a:ahLst/>
          <a:cxnLst/>
          <a:rect l="0" t="0" r="0" b="0"/>
          <a:pathLst>
            <a:path>
              <a:moveTo>
                <a:pt x="3203995" y="0"/>
              </a:moveTo>
              <a:lnTo>
                <a:pt x="3203995" y="695732"/>
              </a:lnTo>
              <a:lnTo>
                <a:pt x="0" y="695732"/>
              </a:lnTo>
              <a:lnTo>
                <a:pt x="0" y="9619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7896F-C96A-418D-84AF-FAB0E4804484}">
      <dsp:nvSpPr>
        <dsp:cNvPr id="0" name=""/>
        <dsp:cNvSpPr/>
      </dsp:nvSpPr>
      <dsp:spPr>
        <a:xfrm>
          <a:off x="2225299" y="441425"/>
          <a:ext cx="4494163" cy="208282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/>
            <a:t>Геометрія </a:t>
          </a:r>
          <a:r>
            <a:rPr lang="uk-UA" sz="3100" kern="1200" dirty="0" err="1"/>
            <a:t>Римана</a:t>
          </a:r>
          <a:r>
            <a:rPr lang="uk-UA" sz="3100" kern="1200" dirty="0"/>
            <a:t> для багатовимірних поверхонь, що мають кривизну</a:t>
          </a:r>
          <a:endParaRPr lang="ru-RU" sz="3100" kern="1200" dirty="0"/>
        </a:p>
      </dsp:txBody>
      <dsp:txXfrm>
        <a:off x="2225299" y="441425"/>
        <a:ext cx="4494163" cy="2082824"/>
      </dsp:txXfrm>
    </dsp:sp>
    <dsp:sp modelId="{3FBD39F8-D229-4FF6-8E05-49244FDA562C}">
      <dsp:nvSpPr>
        <dsp:cNvPr id="0" name=""/>
        <dsp:cNvSpPr/>
      </dsp:nvSpPr>
      <dsp:spPr>
        <a:xfrm>
          <a:off x="582" y="3486222"/>
          <a:ext cx="2535608" cy="1267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/>
            <a:t>Геометрія Евкліда</a:t>
          </a:r>
          <a:endParaRPr lang="ru-RU" sz="3100" kern="1200" dirty="0"/>
        </a:p>
      </dsp:txBody>
      <dsp:txXfrm>
        <a:off x="582" y="3486222"/>
        <a:ext cx="2535608" cy="1267804"/>
      </dsp:txXfrm>
    </dsp:sp>
    <dsp:sp modelId="{A2C7ECB0-3F54-4F1E-B0B2-92904DB44C47}">
      <dsp:nvSpPr>
        <dsp:cNvPr id="0" name=""/>
        <dsp:cNvSpPr/>
      </dsp:nvSpPr>
      <dsp:spPr>
        <a:xfrm>
          <a:off x="3068668" y="3486222"/>
          <a:ext cx="2535608" cy="1267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/>
            <a:t>Геометрія </a:t>
          </a:r>
          <a:r>
            <a:rPr lang="uk-UA" sz="3100" kern="1200" dirty="0" err="1"/>
            <a:t>Лобачевського</a:t>
          </a:r>
          <a:endParaRPr lang="ru-RU" sz="3100" kern="1200" dirty="0"/>
        </a:p>
      </dsp:txBody>
      <dsp:txXfrm>
        <a:off x="3068668" y="3486222"/>
        <a:ext cx="2535608" cy="1267804"/>
      </dsp:txXfrm>
    </dsp:sp>
    <dsp:sp modelId="{CBCC7AAA-A2EE-4CBC-A8BD-E94E3C8E21EC}">
      <dsp:nvSpPr>
        <dsp:cNvPr id="0" name=""/>
        <dsp:cNvSpPr/>
      </dsp:nvSpPr>
      <dsp:spPr>
        <a:xfrm>
          <a:off x="6136755" y="3486222"/>
          <a:ext cx="2535608" cy="12678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/>
            <a:t>Геометрія </a:t>
          </a:r>
          <a:r>
            <a:rPr lang="uk-UA" sz="3100" kern="1200" dirty="0" err="1"/>
            <a:t>Римана</a:t>
          </a:r>
          <a:endParaRPr lang="ru-RU" sz="3100" kern="1200" dirty="0"/>
        </a:p>
      </dsp:txBody>
      <dsp:txXfrm>
        <a:off x="6136755" y="3486222"/>
        <a:ext cx="2535608" cy="1267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E994B4-3CC0-4896-AB7A-4A7A73ECFAB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16966-F762-4262-B307-EE47F41BD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966-F762-4262-B307-EE47F41BD7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534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966-F762-4262-B307-EE47F41BD7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24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16966-F762-4262-B307-EE47F41BD73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7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7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43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847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4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21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6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45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4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4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1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955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C2EBB-18B9-4FC0-B877-12DC8696DC89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B0B84-0249-4F1A-9E3C-779B0F6A50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0%D0%BA%D1%81%D0%B8%D0%BE%D0%BC%D0%B0_%D0%BF%D0%B0%D1%80%D0%B0%D0%BB%D0%BB%D0%B5%D0%BB%D1%8C%D0%BD%D0%BE%D1%81%D1%82%D0%B8_%D0%95%D0%B2%D0%BA%D0%BB%D0%B8%D0%B4%D0%B0#/media/File:V_postulato_di_euclide_anim.gif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062" y="2378183"/>
            <a:ext cx="84188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Популярно про геометрію</a:t>
            </a:r>
          </a:p>
          <a:p>
            <a:pPr algn="ctr"/>
            <a:r>
              <a:rPr lang="uk-UA" sz="5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6812" y="4387092"/>
            <a:ext cx="75091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підготовлена вчителями</a:t>
            </a:r>
          </a:p>
          <a:p>
            <a:pPr algn="just"/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Ліцею інформаційних технологій</a:t>
            </a:r>
          </a:p>
          <a:p>
            <a:pPr algn="just"/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СОТНІЧЕНКО Оленою Віталіївною та</a:t>
            </a:r>
          </a:p>
          <a:p>
            <a:pPr algn="just"/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ЗОНТОВИМ Володимиром Олександровичем</a:t>
            </a:r>
            <a:endPara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Картинки по запросу неевклидова геометр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/>
          <a:stretch/>
        </p:blipFill>
        <p:spPr bwMode="auto">
          <a:xfrm>
            <a:off x="2872606" y="401781"/>
            <a:ext cx="4719569" cy="17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2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56" y="1228256"/>
            <a:ext cx="3959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Геніальна ідея!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7432" y="397260"/>
            <a:ext cx="3959821" cy="23083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Замінити п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ятий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постулат на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ПРОТИЛЕЖНЕ ТВЕРДЖЕННЯ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901" y="3521652"/>
            <a:ext cx="55721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6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873" y="327987"/>
            <a:ext cx="7718271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факту геометрії </a:t>
            </a:r>
            <a:r>
              <a:rPr lang="uk-UA" sz="32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r>
              <a:rPr lang="uk-U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НЕ СХОЖИЙ з відповідними евклідовими</a:t>
            </a:r>
            <a:endParaRPr lang="ru-RU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9050" y="1893273"/>
                <a:ext cx="8017915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ctr">
                  <a:buFont typeface="Arial" panose="020B0604020202020204" pitchFamily="34" charset="0"/>
                  <a:buChar char="•"/>
                </a:pPr>
                <a:r>
                  <a:rPr lang="uk-UA" sz="36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Сума кутів трикутника менше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uk-UA" sz="36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3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0" y="1893273"/>
                <a:ext cx="8017915" cy="658898"/>
              </a:xfrm>
              <a:prstGeom prst="rect">
                <a:avLst/>
              </a:prstGeom>
              <a:blipFill>
                <a:blip r:embed="rId2"/>
                <a:stretch>
                  <a:fillRect l="-837" t="-12963" b="-40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41" y="2951279"/>
            <a:ext cx="4010025" cy="3086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88897" y="3040239"/>
                <a:ext cx="4011757" cy="566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𝛂</m:t>
                      </m:r>
                      <m:r>
                        <a:rPr lang="uk-UA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k-UA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  <m:r>
                        <a:rPr lang="uk-UA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uk-UA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𝛄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𝟏𝟖𝟎</m:t>
                          </m:r>
                        </m:e>
                        <m:sup>
                          <m:r>
                            <a:rPr lang="en-US" sz="36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3600" b="1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97" y="3040239"/>
                <a:ext cx="4011757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83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204" y="3412114"/>
            <a:ext cx="5534025" cy="3095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050" y="1709755"/>
            <a:ext cx="8268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Перпендикуляр, проведений з однієї з сторін кута до цієї сторони, може не перетинати іншу сторону кута 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Дуга 5"/>
          <p:cNvSpPr/>
          <p:nvPr/>
        </p:nvSpPr>
        <p:spPr>
          <a:xfrm rot="14699101">
            <a:off x="5237474" y="3637648"/>
            <a:ext cx="2462462" cy="3264938"/>
          </a:xfrm>
          <a:prstGeom prst="arc">
            <a:avLst>
              <a:gd name="adj1" fmla="val 16200000"/>
              <a:gd name="adj2" fmla="val 1193452"/>
            </a:avLst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0406" y="206445"/>
            <a:ext cx="7718271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факту геометрії </a:t>
            </a:r>
            <a:r>
              <a:rPr lang="uk-UA" sz="32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r>
              <a:rPr lang="uk-U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НЕ СХОЖИЙ з відповідними евклідовими</a:t>
            </a:r>
            <a:endParaRPr lang="ru-RU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76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иф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251835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2741" y="909879"/>
            <a:ext cx="395982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 перший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14" y="3583806"/>
            <a:ext cx="740034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 геометрія (</a:t>
            </a:r>
            <a:r>
              <a:rPr lang="uk-UA" sz="36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r>
              <a:rPr lang="uk-UA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не має нічого спільного з Евклідовою </a:t>
            </a:r>
            <a:endParaRPr lang="ru-RU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6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210" y="1873280"/>
            <a:ext cx="8268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перетині двох прямих вертикальні кути рівні.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406" y="206445"/>
            <a:ext cx="7718271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Приклад факту геометрії </a:t>
            </a:r>
            <a:r>
              <a:rPr lang="uk-UA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який СХОЖИЙ з відповідними евклідовими (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абсолютна геометрія</a:t>
            </a:r>
            <a:r>
              <a:rPr lang="uk-U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59" y="3047673"/>
            <a:ext cx="4457700" cy="17621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7796" y="4906973"/>
            <a:ext cx="8268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рівності трикутників.</a:t>
            </a:r>
          </a:p>
        </p:txBody>
      </p:sp>
    </p:spTree>
    <p:extLst>
      <p:ext uri="{BB962C8B-B14F-4D97-AF65-F5344CB8AC3E}">
        <p14:creationId xmlns:p14="http://schemas.microsoft.com/office/powerpoint/2010/main" val="14438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437" y="535805"/>
            <a:ext cx="7718271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(якого типу, з якими властивостями) факти геометрії </a:t>
            </a:r>
            <a:r>
              <a:rPr lang="uk-UA" sz="3200" b="1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r>
              <a:rPr lang="uk-UA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збігаються з відповідними евклідовими?</a:t>
            </a:r>
            <a:endParaRPr lang="ru-RU" sz="32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279" y="3172796"/>
            <a:ext cx="8268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Ті, доведення яких НЕ ПОРЕБУЄ використання 5го постулату та фактів, що з нього випливають.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04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иф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251835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2741" y="909879"/>
            <a:ext cx="395982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 другий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14" y="3583806"/>
            <a:ext cx="740034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Лобачевський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першим створив нову (неевклідову) геометрію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56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83" y="175310"/>
            <a:ext cx="856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Допустили можливість існування іншої геометрії…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Картинки по запросу гаус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7" y="1645832"/>
            <a:ext cx="2255116" cy="288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4600" y="4831521"/>
            <a:ext cx="2768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Гаус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німецький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1777-1855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Bolyai János (Márkos Ferenc festménye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77" y="1645832"/>
            <a:ext cx="1839480" cy="29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7907" y="4831521"/>
            <a:ext cx="2768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Я.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Бойяи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угорський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1802-1860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11" y="1645832"/>
            <a:ext cx="2209502" cy="294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41812" y="4833603"/>
            <a:ext cx="36437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Лобачевський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російський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1792-1856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83" y="175310"/>
            <a:ext cx="856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Допустили можливість існування іншої геометрії…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70" y="1406475"/>
            <a:ext cx="4446443" cy="2580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2798" y="4250867"/>
            <a:ext cx="8394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Гаус</a:t>
            </a:r>
            <a:r>
              <a:rPr lang="en-US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 ідеї не публікував, боявся, що його не зрозуміють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798" y="5591576"/>
            <a:ext cx="8394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u="sng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Лобачевський (1829) та Бойяи (1832)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офіційно публікують ідеї нової геометрії</a:t>
            </a:r>
          </a:p>
        </p:txBody>
      </p:sp>
    </p:spTree>
    <p:extLst>
      <p:ext uri="{BB962C8B-B14F-4D97-AF65-F5344CB8AC3E}">
        <p14:creationId xmlns:p14="http://schemas.microsoft.com/office/powerpoint/2010/main" val="413907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83" y="175310"/>
            <a:ext cx="856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Допустили можливість існування іншої геометрії…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70" y="1406475"/>
            <a:ext cx="4446443" cy="25809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7707" y="4652649"/>
            <a:ext cx="83949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Але!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 ці вчені не дали строгого логічного обґрунтування несуперечливості їх теорії</a:t>
            </a:r>
          </a:p>
        </p:txBody>
      </p:sp>
    </p:spTree>
    <p:extLst>
      <p:ext uri="{BB962C8B-B14F-4D97-AF65-F5344CB8AC3E}">
        <p14:creationId xmlns:p14="http://schemas.microsoft.com/office/powerpoint/2010/main" val="132492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3901" y="612197"/>
            <a:ext cx="59799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Аксіоми геометрії – </a:t>
            </a:r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???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4629" y="4431776"/>
            <a:ext cx="7602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Аксіоми (з грецької мови) – </a:t>
            </a:r>
            <a:r>
              <a:rPr lang="uk-UA" sz="4000" b="1" i="1" dirty="0"/>
              <a:t>гідна довіри</a:t>
            </a:r>
            <a:endParaRPr lang="ru-RU" sz="4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23901" y="1523997"/>
            <a:ext cx="7811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Аксіоми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вихідні твердження геометрії, які математики </a:t>
            </a:r>
            <a:r>
              <a:rPr lang="uk-U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домовились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сприймати без доведення.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242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83" y="175310"/>
            <a:ext cx="856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Обґрунтували несуперечливість іншої геометрії…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Картинки по запросу бельтрам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762" y="1459689"/>
            <a:ext cx="1822353" cy="31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1773" y="4645618"/>
            <a:ext cx="2768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Бельтрамі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італійський математик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1835-1900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Картинки по запросу феликс кле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007" y="1428361"/>
            <a:ext cx="2327135" cy="32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859241" y="4686135"/>
            <a:ext cx="27683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Ф. Клейн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німецький математик</a:t>
            </a:r>
          </a:p>
          <a:p>
            <a:pPr algn="ctr"/>
            <a:r>
              <a:rPr lang="uk-UA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1849-1925</a:t>
            </a:r>
            <a:endParaRPr lang="ru-RU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611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483" y="175310"/>
            <a:ext cx="8569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Обґрунтували несуперечливість іншої геометрії…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39" y="1375639"/>
            <a:ext cx="4600575" cy="3552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49674" y="4928464"/>
            <a:ext cx="76191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Бельтрамі та Клейн дали логічне обґрунтування несуперечливості нової геометрії – побудували її </a:t>
            </a:r>
            <a:r>
              <a:rPr lang="uk-UA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МОДЕЛІ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94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55" y="2453268"/>
            <a:ext cx="4000959" cy="391972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3890" y="332723"/>
            <a:ext cx="6830292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неевклідової геометрії – представлення об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єктів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неевклідової геометрії мовою </a:t>
            </a:r>
            <a:r>
              <a:rPr lang="uk-UA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еквлідових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604543" y="1946993"/>
            <a:ext cx="630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/>
              <a:t>Модель Клейна</a:t>
            </a:r>
            <a:endParaRPr lang="uk-UA" sz="2400"/>
          </a:p>
        </p:txBody>
      </p:sp>
      <p:sp>
        <p:nvSpPr>
          <p:cNvPr id="13" name="TextBox 12"/>
          <p:cNvSpPr txBox="1"/>
          <p:nvPr/>
        </p:nvSpPr>
        <p:spPr>
          <a:xfrm>
            <a:off x="3062501" y="5293877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/>
              <a:t>«Пряма»</a:t>
            </a:r>
          </a:p>
        </p:txBody>
      </p:sp>
      <p:cxnSp>
        <p:nvCxnSpPr>
          <p:cNvPr id="14" name="Пряма зі стрілкою 13"/>
          <p:cNvCxnSpPr/>
          <p:nvPr/>
        </p:nvCxnSpPr>
        <p:spPr>
          <a:xfrm flipV="1">
            <a:off x="3594057" y="4846320"/>
            <a:ext cx="729749" cy="63222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9863" y="5361666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/>
              <a:t>Абсолют</a:t>
            </a:r>
          </a:p>
        </p:txBody>
      </p:sp>
      <p:cxnSp>
        <p:nvCxnSpPr>
          <p:cNvPr id="16" name="Пряма зі стрілкою 15"/>
          <p:cNvCxnSpPr/>
          <p:nvPr/>
        </p:nvCxnSpPr>
        <p:spPr>
          <a:xfrm flipH="1" flipV="1">
            <a:off x="6008914" y="5293877"/>
            <a:ext cx="1188720" cy="3693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69309" y="2505403"/>
            <a:ext cx="226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«Паралельна пряма»</a:t>
            </a:r>
          </a:p>
        </p:txBody>
      </p:sp>
      <p:cxnSp>
        <p:nvCxnSpPr>
          <p:cNvPr id="18" name="Пряма зі стрілкою 17"/>
          <p:cNvCxnSpPr>
            <a:stCxn id="17" idx="1"/>
          </p:cNvCxnSpPr>
          <p:nvPr/>
        </p:nvCxnSpPr>
        <p:spPr>
          <a:xfrm flipH="1">
            <a:off x="4151337" y="2690069"/>
            <a:ext cx="1317972" cy="18912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2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98" y="2776905"/>
            <a:ext cx="7991475" cy="4067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43890" y="332723"/>
            <a:ext cx="6830292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неевклідової геометрії – представлення об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єктів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неевклідової геометрії мовою </a:t>
            </a:r>
            <a:r>
              <a:rPr lang="uk-UA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еквлідових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кутник 11"/>
          <p:cNvSpPr/>
          <p:nvPr/>
        </p:nvSpPr>
        <p:spPr>
          <a:xfrm>
            <a:off x="1576480" y="2178854"/>
            <a:ext cx="63089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/>
              <a:t>Модель </a:t>
            </a:r>
            <a:r>
              <a:rPr lang="uk-UA" sz="2400" b="1" err="1"/>
              <a:t>Пуанкаре</a:t>
            </a:r>
            <a:r>
              <a:rPr lang="uk-UA" sz="2400" b="1"/>
              <a:t> для півплощини</a:t>
            </a:r>
            <a:endParaRPr lang="uk-UA" sz="2400"/>
          </a:p>
        </p:txBody>
      </p:sp>
      <p:sp>
        <p:nvSpPr>
          <p:cNvPr id="13" name="TextBox 12"/>
          <p:cNvSpPr txBox="1"/>
          <p:nvPr/>
        </p:nvSpPr>
        <p:spPr>
          <a:xfrm>
            <a:off x="4003601" y="4189531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«Пряма»</a:t>
            </a:r>
          </a:p>
        </p:txBody>
      </p:sp>
      <p:cxnSp>
        <p:nvCxnSpPr>
          <p:cNvPr id="14" name="Пряма зі стрілкою 13"/>
          <p:cNvCxnSpPr/>
          <p:nvPr/>
        </p:nvCxnSpPr>
        <p:spPr>
          <a:xfrm>
            <a:off x="4959927" y="4516669"/>
            <a:ext cx="803564" cy="5390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64115" y="6380860"/>
            <a:ext cx="102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Абсолют</a:t>
            </a:r>
          </a:p>
        </p:txBody>
      </p:sp>
      <p:cxnSp>
        <p:nvCxnSpPr>
          <p:cNvPr id="16" name="Пряма зі стрілкою 15"/>
          <p:cNvCxnSpPr/>
          <p:nvPr/>
        </p:nvCxnSpPr>
        <p:spPr>
          <a:xfrm flipV="1">
            <a:off x="7121236" y="6012873"/>
            <a:ext cx="268481" cy="3679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55752" y="3660688"/>
            <a:ext cx="2267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«Паралельна пряма»</a:t>
            </a:r>
          </a:p>
        </p:txBody>
      </p:sp>
      <p:cxnSp>
        <p:nvCxnSpPr>
          <p:cNvPr id="18" name="Пряма зі стрілкою 17"/>
          <p:cNvCxnSpPr>
            <a:stCxn id="17" idx="2"/>
          </p:cNvCxnSpPr>
          <p:nvPr/>
        </p:nvCxnSpPr>
        <p:spPr>
          <a:xfrm flipH="1">
            <a:off x="7144023" y="4030020"/>
            <a:ext cx="245694" cy="7310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3"/>
          <p:cNvCxnSpPr>
            <a:stCxn id="13" idx="1"/>
          </p:cNvCxnSpPr>
          <p:nvPr/>
        </p:nvCxnSpPr>
        <p:spPr>
          <a:xfrm flipH="1">
            <a:off x="2459831" y="4374197"/>
            <a:ext cx="1543770" cy="4120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4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миф прав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84" y="251835"/>
            <a:ext cx="3333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2741" y="909879"/>
            <a:ext cx="395982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Міф третій</a:t>
            </a:r>
            <a:endParaRPr lang="ru-RU" sz="36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2214" y="3306715"/>
            <a:ext cx="7400348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Геометрія </a:t>
            </a:r>
            <a:r>
              <a:rPr lang="uk-UA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Лобачевського</a:t>
            </a:r>
            <a:r>
              <a:rPr lang="uk-U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єдина неевклідова геометрія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50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937" y="222137"/>
            <a:ext cx="514003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Геометрія 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Римана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1" y="1088709"/>
            <a:ext cx="3797179" cy="37749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97179" y="1165561"/>
            <a:ext cx="51528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Наступний етап розвитку геометрії – </a:t>
            </a:r>
            <a:r>
              <a:rPr lang="uk-UA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сферична геометрія </a:t>
            </a:r>
            <a:r>
              <a:rPr lang="uk-UA" sz="2800" b="1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Римана</a:t>
            </a:r>
            <a:r>
              <a:rPr lang="uk-UA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7498" y="2550556"/>
            <a:ext cx="49322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точку поза даною прямою неможливо провести пряму, яка не перетинає дану (будь-які дві прямі перетинаються);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2588" y="4737847"/>
                <a:ext cx="5527448" cy="963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uk-UA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Сума кутів трикутника більше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uk-UA" sz="28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uk-UA" sz="28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;</a:t>
                </a:r>
                <a:endParaRPr lang="ru-RU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2588" y="4737847"/>
                <a:ext cx="5527448" cy="963854"/>
              </a:xfrm>
              <a:prstGeom prst="rect">
                <a:avLst/>
              </a:prstGeom>
              <a:blipFill>
                <a:blip r:embed="rId3"/>
                <a:stretch>
                  <a:fillRect l="-2095" t="-6329" r="-2977" b="-215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17299" y="5705266"/>
            <a:ext cx="7889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Пряма має скінченну довжину, площина – скінченну площу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419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63216552"/>
              </p:ext>
            </p:extLst>
          </p:nvPr>
        </p:nvGraphicFramePr>
        <p:xfrm>
          <a:off x="138545" y="0"/>
          <a:ext cx="8672946" cy="562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Картинки по запросу неевклидова геометр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" r="68102"/>
          <a:stretch/>
        </p:blipFill>
        <p:spPr bwMode="auto">
          <a:xfrm>
            <a:off x="872921" y="4900654"/>
            <a:ext cx="1505431" cy="17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неевклидова геометр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2365" r="36986"/>
          <a:stretch/>
        </p:blipFill>
        <p:spPr bwMode="auto">
          <a:xfrm>
            <a:off x="6858000" y="4900654"/>
            <a:ext cx="1454728" cy="17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и по запросу неевклидова геометрия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08" t="2365"/>
          <a:stretch/>
        </p:blipFill>
        <p:spPr bwMode="auto">
          <a:xfrm>
            <a:off x="3752325" y="4900654"/>
            <a:ext cx="1731702" cy="173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1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6937" y="222137"/>
            <a:ext cx="514003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Кривизна Гауса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139515"/>
            <a:ext cx="3643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міра викривлення поверхні в околі будь-якої її точки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668" y="5028236"/>
            <a:ext cx="2291312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реалізується на поверхнях з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нульовою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кривизною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7699" y="3614076"/>
            <a:ext cx="2535608" cy="1267804"/>
            <a:chOff x="582" y="3486222"/>
            <a:chExt cx="2535608" cy="1267804"/>
          </a:xfrm>
          <a:scene3d>
            <a:camera prst="orthographicFront"/>
            <a:lightRig rig="flat" dir="t"/>
          </a:scene3d>
        </p:grpSpPr>
        <p:sp>
          <p:nvSpPr>
            <p:cNvPr id="15" name="Прямоугольник 14"/>
            <p:cNvSpPr/>
            <p:nvPr/>
          </p:nvSpPr>
          <p:spPr>
            <a:xfrm>
              <a:off x="582" y="3486222"/>
              <a:ext cx="2535608" cy="1267804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TextBox 15"/>
            <p:cNvSpPr txBox="1"/>
            <p:nvPr/>
          </p:nvSpPr>
          <p:spPr>
            <a:xfrm>
              <a:off x="582" y="3486222"/>
              <a:ext cx="2535608" cy="12678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100" kern="1200" dirty="0"/>
                <a:t>Геометрія Евкліда</a:t>
              </a:r>
              <a:endParaRPr lang="ru-RU" sz="3100" kern="1200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3325785" y="3614076"/>
            <a:ext cx="2535608" cy="1267804"/>
            <a:chOff x="3068668" y="3486222"/>
            <a:chExt cx="2535608" cy="1267804"/>
          </a:xfrm>
          <a:scene3d>
            <a:camera prst="orthographicFront"/>
            <a:lightRig rig="flat" dir="t"/>
          </a:scene3d>
        </p:grpSpPr>
        <p:sp>
          <p:nvSpPr>
            <p:cNvPr id="13" name="Прямоугольник 12"/>
            <p:cNvSpPr/>
            <p:nvPr/>
          </p:nvSpPr>
          <p:spPr>
            <a:xfrm>
              <a:off x="3068668" y="3486222"/>
              <a:ext cx="2535608" cy="1267804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3068668" y="3486222"/>
              <a:ext cx="2535608" cy="12678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100" kern="1200" dirty="0"/>
                <a:t>Геометрія </a:t>
              </a:r>
              <a:r>
                <a:rPr lang="uk-UA" sz="3100" kern="1200" dirty="0" err="1"/>
                <a:t>Лобачевського</a:t>
              </a:r>
              <a:endParaRPr lang="ru-RU" sz="3100" kern="1200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393872" y="3614076"/>
            <a:ext cx="2535608" cy="1267804"/>
            <a:chOff x="6136755" y="3486222"/>
            <a:chExt cx="2535608" cy="1267804"/>
          </a:xfrm>
          <a:scene3d>
            <a:camera prst="orthographicFront"/>
            <a:lightRig rig="flat" dir="t"/>
          </a:scene3d>
        </p:grpSpPr>
        <p:sp>
          <p:nvSpPr>
            <p:cNvPr id="11" name="Прямоугольник 10"/>
            <p:cNvSpPr/>
            <p:nvPr/>
          </p:nvSpPr>
          <p:spPr>
            <a:xfrm>
              <a:off x="6136755" y="3486222"/>
              <a:ext cx="2535608" cy="1267804"/>
            </a:xfrm>
            <a:prstGeom prst="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6136755" y="3486222"/>
              <a:ext cx="2535608" cy="126780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100" kern="1200" dirty="0"/>
                <a:t>Геометрія </a:t>
              </a:r>
              <a:r>
                <a:rPr lang="uk-UA" sz="3100" kern="1200" dirty="0" err="1"/>
                <a:t>Римана</a:t>
              </a:r>
              <a:endParaRPr lang="ru-RU" sz="3100" kern="1200" dirty="0"/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37" y="1122149"/>
            <a:ext cx="2915517" cy="222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426344" y="5028236"/>
            <a:ext cx="2291312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реалізується на поверхнях з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ємною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кривизною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16020" y="5028236"/>
            <a:ext cx="2291312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реалізується на поверхнях з </a:t>
            </a:r>
            <a:r>
              <a:rPr lang="uk-U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додатною </a:t>
            </a:r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кривизною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17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4364" y="251785"/>
            <a:ext cx="5403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Аксіоми, що стали основою геометрії, яку ми вивчаємо, відкрив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6" y="245356"/>
            <a:ext cx="2971691" cy="362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4364" y="2024706"/>
            <a:ext cx="2023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Евклід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4837" y="2006111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давньо-грець-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кий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2578" y="3323954"/>
            <a:ext cx="514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 300 р. до н.е.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7555" y="4311535"/>
            <a:ext cx="4830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опубліковано в праці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0182" y="5032968"/>
            <a:ext cx="2691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«Початки»</a:t>
            </a:r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" name="Picture 10" descr="https://upload.wikimedia.org/wikipedia/commons/thumb/8/8d/P._Oxy._I_29.jpg/1024px-P._Oxy._I_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6" y="4233480"/>
            <a:ext cx="3312065" cy="201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03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01" y="303322"/>
            <a:ext cx="8278216" cy="45475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02" y="4850822"/>
            <a:ext cx="8278216" cy="18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5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73" y="286616"/>
            <a:ext cx="7096125" cy="379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2848" y="4077566"/>
            <a:ext cx="710565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473" y="108675"/>
            <a:ext cx="83958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Аксіоми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постулати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геометрії </a:t>
            </a:r>
          </a:p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(близькі до оригіналу)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473" y="1314587"/>
            <a:ext cx="8188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З будь-якої точки до всякої іншої точки можна провести пряму; </a:t>
            </a:r>
            <a:endParaRPr lang="ru-RU" sz="2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6473" y="2324418"/>
            <a:ext cx="8188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Обмежену пряму можна неперервно продовжувати до прямої;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73" y="3245969"/>
            <a:ext cx="818803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З усякого центра  будь-яким радіусом може бути описане коло;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4267215"/>
            <a:ext cx="8188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Всі прямі кути рівні між собою; 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hlinkClick r:id="rId2"/>
          </p:cNvPr>
          <p:cNvSpPr txBox="1"/>
          <p:nvPr/>
        </p:nvSpPr>
        <p:spPr>
          <a:xfrm>
            <a:off x="526473" y="4888352"/>
            <a:ext cx="81880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Якщо пряма перетинає дві прямі, утворює внутрішні односторонні кути, менші ніж два прямих, то, продовжені необмежено, вони зустрінуться з тієї сторони, де кути менше двох прямих.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08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327" y="427330"/>
            <a:ext cx="839585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Деякі факти, еквівалентні 5му постулату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07377" y="1232782"/>
                <a:ext cx="8019205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uk-UA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Сума кутів трикутника дорівнює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uk-UA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7" y="1232782"/>
                <a:ext cx="8019205" cy="595932"/>
              </a:xfrm>
              <a:prstGeom prst="rect">
                <a:avLst/>
              </a:prstGeom>
              <a:blipFill>
                <a:blip r:embed="rId2"/>
                <a:stretch>
                  <a:fillRect l="-1824" t="-11224" b="-3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07377" y="1937445"/>
            <a:ext cx="86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точку поза даною прямою можна провести лише одну пряму, паралельну даній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7377" y="3507105"/>
            <a:ext cx="86288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 різносторонні кути при паралельних прямих та січній рівні між собою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7377" y="5065608"/>
                <a:ext cx="8628804" cy="158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uk-UA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Внутрішні односторонні кути при паралельних прямих та січній в сумі дорівнюють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k-UA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uk-UA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𝟏𝟖𝟎</m:t>
                        </m:r>
                      </m:e>
                      <m:sup>
                        <m:r>
                          <a:rPr lang="uk-UA" sz="3200" b="1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377" y="5065608"/>
                <a:ext cx="8628804" cy="1580817"/>
              </a:xfrm>
              <a:prstGeom prst="rect">
                <a:avLst/>
              </a:prstGeom>
              <a:blipFill>
                <a:blip r:embed="rId3"/>
                <a:stretch>
                  <a:fillRect l="-1695" t="-5405" r="-2189" b="-14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43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9527" y="331372"/>
            <a:ext cx="570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Вимоги до системи аксіом</a:t>
            </a:r>
            <a:endParaRPr lang="ru-RU" sz="3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1814" y="1300868"/>
            <a:ext cx="278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повнота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1813" y="2296936"/>
            <a:ext cx="451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несуперечливість</a:t>
            </a:r>
            <a:endParaRPr lang="ru-RU" sz="3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1814" y="3266432"/>
            <a:ext cx="3724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uk-UA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незалежність</a:t>
            </a:r>
            <a:endParaRPr lang="ru-RU" sz="36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669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1491" y="109699"/>
            <a:ext cx="7287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Спроби доведення п’ятого </a:t>
            </a:r>
            <a:r>
              <a:rPr lang="uk-UA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постулата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Евкліда 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502" y="1310028"/>
            <a:ext cx="8001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Тривалий час (декілька століть!!!) математики намагались довести 5й постулат Евкліда (переважна більшість – методом від супротивного).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502" y="3372131"/>
            <a:ext cx="8001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 основна </a:t>
            </a:r>
            <a:r>
              <a:rPr lang="uk-UA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помилка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автори «</a:t>
            </a:r>
            <a:r>
              <a:rPr lang="uk-U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доведень</a:t>
            </a:r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користувались твердженням, яке еквівалентне 5му постулату, але вони здавались очевидними: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750" y="5772788"/>
            <a:ext cx="5382971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5й постулат ↔ твердження </a:t>
            </a:r>
            <a:endParaRPr lang="ru-RU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39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679</Words>
  <Application>Microsoft Office PowerPoint</Application>
  <PresentationFormat>Экран (4:3)</PresentationFormat>
  <Paragraphs>110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Олена Віталіївна Сотніченко</cp:lastModifiedBy>
  <cp:revision>33</cp:revision>
  <dcterms:modified xsi:type="dcterms:W3CDTF">2017-02-19T21:15:14Z</dcterms:modified>
</cp:coreProperties>
</file>